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66" r:id="rId4"/>
    <p:sldId id="257" r:id="rId5"/>
    <p:sldId id="258" r:id="rId6"/>
    <p:sldId id="259" r:id="rId7"/>
    <p:sldId id="267" r:id="rId8"/>
    <p:sldId id="260" r:id="rId9"/>
    <p:sldId id="275" r:id="rId10"/>
    <p:sldId id="261" r:id="rId11"/>
    <p:sldId id="276" r:id="rId12"/>
    <p:sldId id="268" r:id="rId13"/>
    <p:sldId id="262" r:id="rId14"/>
    <p:sldId id="269" r:id="rId15"/>
    <p:sldId id="270" r:id="rId16"/>
    <p:sldId id="263" r:id="rId17"/>
    <p:sldId id="277" r:id="rId18"/>
    <p:sldId id="271" r:id="rId19"/>
    <p:sldId id="264" r:id="rId20"/>
    <p:sldId id="278" r:id="rId21"/>
    <p:sldId id="272" r:id="rId22"/>
    <p:sldId id="273" r:id="rId23"/>
    <p:sldId id="279" r:id="rId24"/>
    <p:sldId id="280" r:id="rId25"/>
    <p:sldId id="27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F68AB9-52B6-4AC4-B150-765D04CCE6E9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B20C2DA-E2E0-4E60-AE16-DE4DE76D5436}">
      <dgm:prSet custT="1"/>
      <dgm:spPr/>
      <dgm:t>
        <a:bodyPr/>
        <a:lstStyle/>
        <a:p>
          <a:r>
            <a:rPr lang="es-ES" sz="1600" b="1" dirty="0"/>
            <a:t>En consecuencia,  los miembros necesitan un </a:t>
          </a:r>
          <a:r>
            <a:rPr lang="es-ES" sz="1600" b="1" u="sng" dirty="0"/>
            <a:t>programa específico de formación</a:t>
          </a:r>
          <a:r>
            <a:rPr lang="es-ES" sz="1600" b="1" dirty="0"/>
            <a:t>, </a:t>
          </a:r>
          <a:endParaRPr lang="en-US" sz="1600" b="1" dirty="0"/>
        </a:p>
      </dgm:t>
    </dgm:pt>
    <dgm:pt modelId="{A3207D20-BAC2-4E18-AC28-D72A6C37FE88}" type="parTrans" cxnId="{D2AD9F73-1B99-47CB-A0CB-9415C37E5CEE}">
      <dgm:prSet/>
      <dgm:spPr/>
      <dgm:t>
        <a:bodyPr/>
        <a:lstStyle/>
        <a:p>
          <a:endParaRPr lang="en-US"/>
        </a:p>
      </dgm:t>
    </dgm:pt>
    <dgm:pt modelId="{3ADC6AA7-5578-4435-8470-E1CA48475203}" type="sibTrans" cxnId="{D2AD9F73-1B99-47CB-A0CB-9415C37E5CEE}">
      <dgm:prSet/>
      <dgm:spPr/>
      <dgm:t>
        <a:bodyPr/>
        <a:lstStyle/>
        <a:p>
          <a:endParaRPr lang="en-US"/>
        </a:p>
      </dgm:t>
    </dgm:pt>
    <dgm:pt modelId="{DAE24A15-77F1-4CBC-82F7-03E8BD4AA502}">
      <dgm:prSet custT="1"/>
      <dgm:spPr/>
      <dgm:t>
        <a:bodyPr/>
        <a:lstStyle/>
        <a:p>
          <a:r>
            <a:rPr lang="es-ES" sz="2000" b="1" dirty="0"/>
            <a:t>tanto </a:t>
          </a:r>
          <a:r>
            <a:rPr lang="es-ES" sz="2000" b="1" i="1" dirty="0"/>
            <a:t>inicial</a:t>
          </a:r>
          <a:r>
            <a:rPr lang="es-ES" sz="2000" b="1" dirty="0"/>
            <a:t> como </a:t>
          </a:r>
          <a:r>
            <a:rPr lang="es-ES" sz="2000" b="1" i="1" dirty="0"/>
            <a:t>continua</a:t>
          </a:r>
          <a:r>
            <a:rPr lang="es-ES" sz="2000" b="1" dirty="0"/>
            <a:t>, </a:t>
          </a:r>
          <a:endParaRPr lang="en-US" sz="2000" b="1" dirty="0"/>
        </a:p>
      </dgm:t>
    </dgm:pt>
    <dgm:pt modelId="{298B929A-218E-4D0C-B6F6-430165000B8F}" type="parTrans" cxnId="{B25EB8F4-66D4-4B08-800C-465CE9AE3C71}">
      <dgm:prSet/>
      <dgm:spPr/>
      <dgm:t>
        <a:bodyPr/>
        <a:lstStyle/>
        <a:p>
          <a:endParaRPr lang="en-US"/>
        </a:p>
      </dgm:t>
    </dgm:pt>
    <dgm:pt modelId="{C0482FE0-33FE-42D1-A423-145E7CE3965B}" type="sibTrans" cxnId="{B25EB8F4-66D4-4B08-800C-465CE9AE3C71}">
      <dgm:prSet/>
      <dgm:spPr/>
      <dgm:t>
        <a:bodyPr/>
        <a:lstStyle/>
        <a:p>
          <a:endParaRPr lang="en-US"/>
        </a:p>
      </dgm:t>
    </dgm:pt>
    <dgm:pt modelId="{24D654C8-FACA-4E25-A09B-8476D27129AA}">
      <dgm:prSet custT="1"/>
      <dgm:spPr/>
      <dgm:t>
        <a:bodyPr/>
        <a:lstStyle/>
        <a:p>
          <a:r>
            <a:rPr lang="es-ES" sz="1600" b="1" dirty="0"/>
            <a:t>que los preparen para vivir de manera efectiva y significativa en una comunidad intercultural. </a:t>
          </a:r>
          <a:endParaRPr lang="en-US" sz="1600" b="1" dirty="0"/>
        </a:p>
      </dgm:t>
    </dgm:pt>
    <dgm:pt modelId="{3243509D-C21F-4D5B-9A53-7478E4DCF6B6}" type="parTrans" cxnId="{E2768D34-79F6-40DB-8E95-6F0F6C551946}">
      <dgm:prSet/>
      <dgm:spPr/>
      <dgm:t>
        <a:bodyPr/>
        <a:lstStyle/>
        <a:p>
          <a:endParaRPr lang="en-US"/>
        </a:p>
      </dgm:t>
    </dgm:pt>
    <dgm:pt modelId="{E5C6798F-1417-4987-9D00-4C9349C9EAA1}" type="sibTrans" cxnId="{E2768D34-79F6-40DB-8E95-6F0F6C551946}">
      <dgm:prSet/>
      <dgm:spPr/>
      <dgm:t>
        <a:bodyPr/>
        <a:lstStyle/>
        <a:p>
          <a:endParaRPr lang="en-US"/>
        </a:p>
      </dgm:t>
    </dgm:pt>
    <dgm:pt modelId="{47577869-C8FE-4C4F-8EE1-3D664B2555FE}" type="pres">
      <dgm:prSet presAssocID="{C9F68AB9-52B6-4AC4-B150-765D04CCE6E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947F8C6-29BB-4DAB-AD9E-83008451AE73}" type="pres">
      <dgm:prSet presAssocID="{1B20C2DA-E2E0-4E60-AE16-DE4DE76D5436}" presName="hierRoot1" presStyleCnt="0"/>
      <dgm:spPr/>
    </dgm:pt>
    <dgm:pt modelId="{0793DE63-C6DB-4492-9512-780C25F0B0AA}" type="pres">
      <dgm:prSet presAssocID="{1B20C2DA-E2E0-4E60-AE16-DE4DE76D5436}" presName="composite" presStyleCnt="0"/>
      <dgm:spPr/>
    </dgm:pt>
    <dgm:pt modelId="{03D6199C-892F-43A3-8D0D-F6AD44C94A6F}" type="pres">
      <dgm:prSet presAssocID="{1B20C2DA-E2E0-4E60-AE16-DE4DE76D5436}" presName="background" presStyleLbl="node0" presStyleIdx="0" presStyleCnt="3"/>
      <dgm:spPr/>
    </dgm:pt>
    <dgm:pt modelId="{DB1BCD2E-A126-473C-A134-F38A1FA428E6}" type="pres">
      <dgm:prSet presAssocID="{1B20C2DA-E2E0-4E60-AE16-DE4DE76D5436}" presName="text" presStyleLbl="fgAcc0" presStyleIdx="0" presStyleCnt="3" custScaleX="243064" custScaleY="194008" custLinFactY="-100000" custLinFactNeighborX="4535" custLinFactNeighborY="-171886">
        <dgm:presLayoutVars>
          <dgm:chPref val="3"/>
        </dgm:presLayoutVars>
      </dgm:prSet>
      <dgm:spPr/>
    </dgm:pt>
    <dgm:pt modelId="{507829B1-C7CC-4BF7-84C0-CFC859DBF161}" type="pres">
      <dgm:prSet presAssocID="{1B20C2DA-E2E0-4E60-AE16-DE4DE76D5436}" presName="hierChild2" presStyleCnt="0"/>
      <dgm:spPr/>
    </dgm:pt>
    <dgm:pt modelId="{ADED3899-B6A5-4B3C-8F54-FF05F836E592}" type="pres">
      <dgm:prSet presAssocID="{DAE24A15-77F1-4CBC-82F7-03E8BD4AA502}" presName="hierRoot1" presStyleCnt="0"/>
      <dgm:spPr/>
    </dgm:pt>
    <dgm:pt modelId="{610F1426-0775-4DDB-9EC2-05513F7A02A4}" type="pres">
      <dgm:prSet presAssocID="{DAE24A15-77F1-4CBC-82F7-03E8BD4AA502}" presName="composite" presStyleCnt="0"/>
      <dgm:spPr/>
    </dgm:pt>
    <dgm:pt modelId="{659AC1A6-EA88-408C-ACC7-3D1AE5E3DC27}" type="pres">
      <dgm:prSet presAssocID="{DAE24A15-77F1-4CBC-82F7-03E8BD4AA502}" presName="background" presStyleLbl="node0" presStyleIdx="1" presStyleCnt="3"/>
      <dgm:spPr/>
    </dgm:pt>
    <dgm:pt modelId="{E0E61663-90D8-42A2-B7A6-B5A714684DE8}" type="pres">
      <dgm:prSet presAssocID="{DAE24A15-77F1-4CBC-82F7-03E8BD4AA502}" presName="text" presStyleLbl="fgAcc0" presStyleIdx="1" presStyleCnt="3" custScaleX="183168" custScaleY="185443" custLinFactNeighborX="18491" custLinFactNeighborY="-23617">
        <dgm:presLayoutVars>
          <dgm:chPref val="3"/>
        </dgm:presLayoutVars>
      </dgm:prSet>
      <dgm:spPr/>
    </dgm:pt>
    <dgm:pt modelId="{1C629864-E967-470A-A95B-B616AA7D3CB2}" type="pres">
      <dgm:prSet presAssocID="{DAE24A15-77F1-4CBC-82F7-03E8BD4AA502}" presName="hierChild2" presStyleCnt="0"/>
      <dgm:spPr/>
    </dgm:pt>
    <dgm:pt modelId="{F96EBDB7-3C7E-4BD2-97EC-880D4022A2EE}" type="pres">
      <dgm:prSet presAssocID="{24D654C8-FACA-4E25-A09B-8476D27129AA}" presName="hierRoot1" presStyleCnt="0"/>
      <dgm:spPr/>
    </dgm:pt>
    <dgm:pt modelId="{32EDF501-E0B0-4DD7-A0BF-5D13704A0145}" type="pres">
      <dgm:prSet presAssocID="{24D654C8-FACA-4E25-A09B-8476D27129AA}" presName="composite" presStyleCnt="0"/>
      <dgm:spPr/>
    </dgm:pt>
    <dgm:pt modelId="{29F436D4-FD2B-4E1C-98FB-2C7B28F1BA15}" type="pres">
      <dgm:prSet presAssocID="{24D654C8-FACA-4E25-A09B-8476D27129AA}" presName="background" presStyleLbl="node0" presStyleIdx="2" presStyleCnt="3"/>
      <dgm:spPr/>
    </dgm:pt>
    <dgm:pt modelId="{97274CF3-98FE-4E81-83BF-21B3DC2761AA}" type="pres">
      <dgm:prSet presAssocID="{24D654C8-FACA-4E25-A09B-8476D27129AA}" presName="text" presStyleLbl="fgAcc0" presStyleIdx="2" presStyleCnt="3" custScaleX="190177" custScaleY="261277" custLinFactY="100000" custLinFactNeighborX="-21964" custLinFactNeighborY="165921">
        <dgm:presLayoutVars>
          <dgm:chPref val="3"/>
        </dgm:presLayoutVars>
      </dgm:prSet>
      <dgm:spPr/>
    </dgm:pt>
    <dgm:pt modelId="{3F7109F7-B309-4A80-8821-F79B6CAEB301}" type="pres">
      <dgm:prSet presAssocID="{24D654C8-FACA-4E25-A09B-8476D27129AA}" presName="hierChild2" presStyleCnt="0"/>
      <dgm:spPr/>
    </dgm:pt>
  </dgm:ptLst>
  <dgm:cxnLst>
    <dgm:cxn modelId="{E2768D34-79F6-40DB-8E95-6F0F6C551946}" srcId="{C9F68AB9-52B6-4AC4-B150-765D04CCE6E9}" destId="{24D654C8-FACA-4E25-A09B-8476D27129AA}" srcOrd="2" destOrd="0" parTransId="{3243509D-C21F-4D5B-9A53-7478E4DCF6B6}" sibTransId="{E5C6798F-1417-4987-9D00-4C9349C9EAA1}"/>
    <dgm:cxn modelId="{83F85344-8353-4C45-BE48-BD6BA8B4B7EF}" type="presOf" srcId="{24D654C8-FACA-4E25-A09B-8476D27129AA}" destId="{97274CF3-98FE-4E81-83BF-21B3DC2761AA}" srcOrd="0" destOrd="0" presId="urn:microsoft.com/office/officeart/2005/8/layout/hierarchy1"/>
    <dgm:cxn modelId="{D2AD9F73-1B99-47CB-A0CB-9415C37E5CEE}" srcId="{C9F68AB9-52B6-4AC4-B150-765D04CCE6E9}" destId="{1B20C2DA-E2E0-4E60-AE16-DE4DE76D5436}" srcOrd="0" destOrd="0" parTransId="{A3207D20-BAC2-4E18-AC28-D72A6C37FE88}" sibTransId="{3ADC6AA7-5578-4435-8470-E1CA48475203}"/>
    <dgm:cxn modelId="{F53D5392-DA2D-4BFD-AA47-CF9C844858EB}" type="presOf" srcId="{DAE24A15-77F1-4CBC-82F7-03E8BD4AA502}" destId="{E0E61663-90D8-42A2-B7A6-B5A714684DE8}" srcOrd="0" destOrd="0" presId="urn:microsoft.com/office/officeart/2005/8/layout/hierarchy1"/>
    <dgm:cxn modelId="{98A602D8-81DC-45EE-83C1-BCD1AEEF27FE}" type="presOf" srcId="{C9F68AB9-52B6-4AC4-B150-765D04CCE6E9}" destId="{47577869-C8FE-4C4F-8EE1-3D664B2555FE}" srcOrd="0" destOrd="0" presId="urn:microsoft.com/office/officeart/2005/8/layout/hierarchy1"/>
    <dgm:cxn modelId="{84993FE3-7839-49E5-80DD-F1D1D1B29CD7}" type="presOf" srcId="{1B20C2DA-E2E0-4E60-AE16-DE4DE76D5436}" destId="{DB1BCD2E-A126-473C-A134-F38A1FA428E6}" srcOrd="0" destOrd="0" presId="urn:microsoft.com/office/officeart/2005/8/layout/hierarchy1"/>
    <dgm:cxn modelId="{B25EB8F4-66D4-4B08-800C-465CE9AE3C71}" srcId="{C9F68AB9-52B6-4AC4-B150-765D04CCE6E9}" destId="{DAE24A15-77F1-4CBC-82F7-03E8BD4AA502}" srcOrd="1" destOrd="0" parTransId="{298B929A-218E-4D0C-B6F6-430165000B8F}" sibTransId="{C0482FE0-33FE-42D1-A423-145E7CE3965B}"/>
    <dgm:cxn modelId="{5F0C1152-CA32-4F54-9036-010B45464BFC}" type="presParOf" srcId="{47577869-C8FE-4C4F-8EE1-3D664B2555FE}" destId="{F947F8C6-29BB-4DAB-AD9E-83008451AE73}" srcOrd="0" destOrd="0" presId="urn:microsoft.com/office/officeart/2005/8/layout/hierarchy1"/>
    <dgm:cxn modelId="{0082DADF-0FB3-4284-8AC4-9AD2F53ADE41}" type="presParOf" srcId="{F947F8C6-29BB-4DAB-AD9E-83008451AE73}" destId="{0793DE63-C6DB-4492-9512-780C25F0B0AA}" srcOrd="0" destOrd="0" presId="urn:microsoft.com/office/officeart/2005/8/layout/hierarchy1"/>
    <dgm:cxn modelId="{F76D56FD-FCB2-4E95-A1F4-92A4FE93552D}" type="presParOf" srcId="{0793DE63-C6DB-4492-9512-780C25F0B0AA}" destId="{03D6199C-892F-43A3-8D0D-F6AD44C94A6F}" srcOrd="0" destOrd="0" presId="urn:microsoft.com/office/officeart/2005/8/layout/hierarchy1"/>
    <dgm:cxn modelId="{3D74B790-EE8F-45AA-B846-B1BE944CFE50}" type="presParOf" srcId="{0793DE63-C6DB-4492-9512-780C25F0B0AA}" destId="{DB1BCD2E-A126-473C-A134-F38A1FA428E6}" srcOrd="1" destOrd="0" presId="urn:microsoft.com/office/officeart/2005/8/layout/hierarchy1"/>
    <dgm:cxn modelId="{4ABC1A2C-E53A-410D-BD59-9B62178AA92D}" type="presParOf" srcId="{F947F8C6-29BB-4DAB-AD9E-83008451AE73}" destId="{507829B1-C7CC-4BF7-84C0-CFC859DBF161}" srcOrd="1" destOrd="0" presId="urn:microsoft.com/office/officeart/2005/8/layout/hierarchy1"/>
    <dgm:cxn modelId="{2E058399-F500-454C-90E2-AC12D6F871C1}" type="presParOf" srcId="{47577869-C8FE-4C4F-8EE1-3D664B2555FE}" destId="{ADED3899-B6A5-4B3C-8F54-FF05F836E592}" srcOrd="1" destOrd="0" presId="urn:microsoft.com/office/officeart/2005/8/layout/hierarchy1"/>
    <dgm:cxn modelId="{AF0F2B40-891C-458E-A38F-8D2E042F3FED}" type="presParOf" srcId="{ADED3899-B6A5-4B3C-8F54-FF05F836E592}" destId="{610F1426-0775-4DDB-9EC2-05513F7A02A4}" srcOrd="0" destOrd="0" presId="urn:microsoft.com/office/officeart/2005/8/layout/hierarchy1"/>
    <dgm:cxn modelId="{18958204-7450-4A77-9E6B-9C4B77ACC219}" type="presParOf" srcId="{610F1426-0775-4DDB-9EC2-05513F7A02A4}" destId="{659AC1A6-EA88-408C-ACC7-3D1AE5E3DC27}" srcOrd="0" destOrd="0" presId="urn:microsoft.com/office/officeart/2005/8/layout/hierarchy1"/>
    <dgm:cxn modelId="{9603805F-2692-4226-AFFD-3E00C1FC354C}" type="presParOf" srcId="{610F1426-0775-4DDB-9EC2-05513F7A02A4}" destId="{E0E61663-90D8-42A2-B7A6-B5A714684DE8}" srcOrd="1" destOrd="0" presId="urn:microsoft.com/office/officeart/2005/8/layout/hierarchy1"/>
    <dgm:cxn modelId="{5461993D-35DE-44D9-B545-AE65089E138B}" type="presParOf" srcId="{ADED3899-B6A5-4B3C-8F54-FF05F836E592}" destId="{1C629864-E967-470A-A95B-B616AA7D3CB2}" srcOrd="1" destOrd="0" presId="urn:microsoft.com/office/officeart/2005/8/layout/hierarchy1"/>
    <dgm:cxn modelId="{29BEF248-E9F2-427F-86D9-263EFC3EAA40}" type="presParOf" srcId="{47577869-C8FE-4C4F-8EE1-3D664B2555FE}" destId="{F96EBDB7-3C7E-4BD2-97EC-880D4022A2EE}" srcOrd="2" destOrd="0" presId="urn:microsoft.com/office/officeart/2005/8/layout/hierarchy1"/>
    <dgm:cxn modelId="{FFBDD407-FB55-4EF4-AD26-6F4B3607016D}" type="presParOf" srcId="{F96EBDB7-3C7E-4BD2-97EC-880D4022A2EE}" destId="{32EDF501-E0B0-4DD7-A0BF-5D13704A0145}" srcOrd="0" destOrd="0" presId="urn:microsoft.com/office/officeart/2005/8/layout/hierarchy1"/>
    <dgm:cxn modelId="{A85DC63B-211F-443E-8658-6F159471E7ED}" type="presParOf" srcId="{32EDF501-E0B0-4DD7-A0BF-5D13704A0145}" destId="{29F436D4-FD2B-4E1C-98FB-2C7B28F1BA15}" srcOrd="0" destOrd="0" presId="urn:microsoft.com/office/officeart/2005/8/layout/hierarchy1"/>
    <dgm:cxn modelId="{9EBA3A1C-2894-40CC-8E0E-36788BEB9157}" type="presParOf" srcId="{32EDF501-E0B0-4DD7-A0BF-5D13704A0145}" destId="{97274CF3-98FE-4E81-83BF-21B3DC2761AA}" srcOrd="1" destOrd="0" presId="urn:microsoft.com/office/officeart/2005/8/layout/hierarchy1"/>
    <dgm:cxn modelId="{11BAA209-75F3-478F-B812-FBB67447EF41}" type="presParOf" srcId="{F96EBDB7-3C7E-4BD2-97EC-880D4022A2EE}" destId="{3F7109F7-B309-4A80-8821-F79B6CAEB30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D6199C-892F-43A3-8D0D-F6AD44C94A6F}">
      <dsp:nvSpPr>
        <dsp:cNvPr id="0" name=""/>
        <dsp:cNvSpPr/>
      </dsp:nvSpPr>
      <dsp:spPr>
        <a:xfrm>
          <a:off x="45308" y="414959"/>
          <a:ext cx="2355120" cy="11936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1BCD2E-A126-473C-A134-F38A1FA428E6}">
      <dsp:nvSpPr>
        <dsp:cNvPr id="0" name=""/>
        <dsp:cNvSpPr/>
      </dsp:nvSpPr>
      <dsp:spPr>
        <a:xfrm>
          <a:off x="152967" y="517235"/>
          <a:ext cx="2355120" cy="11936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En consecuencia,  los miembros necesitan un </a:t>
          </a:r>
          <a:r>
            <a:rPr lang="es-ES" sz="1600" b="1" u="sng" kern="1200" dirty="0"/>
            <a:t>programa específico de formación</a:t>
          </a:r>
          <a:r>
            <a:rPr lang="es-ES" sz="1600" b="1" kern="1200" dirty="0"/>
            <a:t>, </a:t>
          </a:r>
          <a:endParaRPr lang="en-US" sz="1600" b="1" kern="1200" dirty="0"/>
        </a:p>
      </dsp:txBody>
      <dsp:txXfrm>
        <a:off x="187929" y="552197"/>
        <a:ext cx="2285196" cy="1123750"/>
      </dsp:txXfrm>
    </dsp:sp>
    <dsp:sp modelId="{659AC1A6-EA88-408C-ACC7-3D1AE5E3DC27}">
      <dsp:nvSpPr>
        <dsp:cNvPr id="0" name=""/>
        <dsp:cNvSpPr/>
      </dsp:nvSpPr>
      <dsp:spPr>
        <a:xfrm>
          <a:off x="2750971" y="1942485"/>
          <a:ext cx="1774770" cy="11409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E61663-90D8-42A2-B7A6-B5A714684DE8}">
      <dsp:nvSpPr>
        <dsp:cNvPr id="0" name=""/>
        <dsp:cNvSpPr/>
      </dsp:nvSpPr>
      <dsp:spPr>
        <a:xfrm>
          <a:off x="2858630" y="2044761"/>
          <a:ext cx="1774770" cy="11409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tanto </a:t>
          </a:r>
          <a:r>
            <a:rPr lang="es-ES" sz="2000" b="1" i="1" kern="1200" dirty="0"/>
            <a:t>inicial</a:t>
          </a:r>
          <a:r>
            <a:rPr lang="es-ES" sz="2000" b="1" kern="1200" dirty="0"/>
            <a:t> como </a:t>
          </a:r>
          <a:r>
            <a:rPr lang="es-ES" sz="2000" b="1" i="1" kern="1200" dirty="0"/>
            <a:t>continua</a:t>
          </a:r>
          <a:r>
            <a:rPr lang="es-ES" sz="2000" b="1" kern="1200" dirty="0"/>
            <a:t>, </a:t>
          </a:r>
          <a:endParaRPr lang="en-US" sz="2000" b="1" kern="1200" dirty="0"/>
        </a:p>
      </dsp:txBody>
      <dsp:txXfrm>
        <a:off x="2892048" y="2078179"/>
        <a:ext cx="1707934" cy="1074140"/>
      </dsp:txXfrm>
    </dsp:sp>
    <dsp:sp modelId="{29F436D4-FD2B-4E1C-98FB-2C7B28F1BA15}">
      <dsp:nvSpPr>
        <dsp:cNvPr id="0" name=""/>
        <dsp:cNvSpPr/>
      </dsp:nvSpPr>
      <dsp:spPr>
        <a:xfrm>
          <a:off x="4349078" y="3723928"/>
          <a:ext cx="1842682" cy="16075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274CF3-98FE-4E81-83BF-21B3DC2761AA}">
      <dsp:nvSpPr>
        <dsp:cNvPr id="0" name=""/>
        <dsp:cNvSpPr/>
      </dsp:nvSpPr>
      <dsp:spPr>
        <a:xfrm>
          <a:off x="4456737" y="3826204"/>
          <a:ext cx="1842682" cy="16075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que los preparen para vivir de manera efectiva y significativa en una comunidad intercultural. </a:t>
          </a:r>
          <a:endParaRPr lang="en-US" sz="1600" b="1" kern="1200" dirty="0"/>
        </a:p>
      </dsp:txBody>
      <dsp:txXfrm>
        <a:off x="4503821" y="3873288"/>
        <a:ext cx="1748514" cy="15133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87A23-CC46-490D-9966-CE678DADE5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49D5A1-7FD2-414A-B24D-9927B492F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85630-82D6-40DB-AA34-A02547BEA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BD1D-78BE-4534-977C-65A789FE272F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F485E-B838-4E37-931D-B2AD2B215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5FD2C-D388-4E8B-BF34-6B6B2862C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30EC-A28D-478D-87E9-7DD7FA735D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323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E44C7-CE76-4ABA-A2C4-91217AA9B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291747-6946-4293-83B8-9293E2483A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76312-3CD8-4FA4-835E-1A02D2D3D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BD1D-78BE-4534-977C-65A789FE272F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E1D13-5A78-4A0D-8F7A-B46533EAE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7CC9A-01FF-47B1-92B8-B01844A7B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30EC-A28D-478D-87E9-7DD7FA735D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244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747958-83B6-4328-B55A-3DEF45732A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64A774-8638-47E5-BB6C-E8E40D6CFB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9C57BE-C9BF-4B40-BEA5-60D74C15C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BD1D-78BE-4534-977C-65A789FE272F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1C612-6A11-4DA5-9B5F-0117CEAA7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40F50-2598-4AFA-846D-6DF68B64E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30EC-A28D-478D-87E9-7DD7FA735D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219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0B1B7-C997-4BB2-ACD1-6484C28B5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03965-2AFF-4ABF-8376-65A51EE64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1171C-3D04-40BD-B44E-0EBF4A400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BD1D-78BE-4534-977C-65A789FE272F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CC082-87C9-40EB-A799-1B7919D88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FE275-6517-4AD3-B242-4408C7925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30EC-A28D-478D-87E9-7DD7FA735D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95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F67C1-6511-4D97-A7A0-DF474F010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EB9257-0601-457B-A0A1-147E47779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8D259-E5E1-4474-8ECB-20C99A1E5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BD1D-78BE-4534-977C-65A789FE272F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0C3F6-40EE-4A6D-811D-8352F4215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B7F8F-503C-4FB6-BDD6-DEF74D7B9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30EC-A28D-478D-87E9-7DD7FA735D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577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DB99C-CEAE-4368-9C5D-9EC5B083C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3CA43-129C-4009-8462-DB9428A977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3003F6-DD9D-4F47-884B-7EB62D90B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C36861-A667-4288-9BCB-5CF172EDB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BD1D-78BE-4534-977C-65A789FE272F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667083-3BAB-45EB-920E-D757C5E61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75485B-7EBF-4E4E-AF30-3D0733672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30EC-A28D-478D-87E9-7DD7FA735D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057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F5636-65DA-4BD7-95F2-DC7100121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CF070E-9DEF-42CE-8F98-C9399C94B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8E7431-E047-4A71-A88D-EC9F983BDE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767E94-8651-42AF-96C9-21D94865D3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13DE4C-56DC-4217-A936-D3F7222FD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E7DA17-16F7-4ADD-AF79-B1B790A25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BD1D-78BE-4534-977C-65A789FE272F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97AC75-0166-4981-BDFF-0884E74CA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2F4731-CB88-4FBA-A50D-3B19BCA4B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30EC-A28D-478D-87E9-7DD7FA735D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503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0BAA4-866F-4C4A-8910-790371C7E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1C0084-67E4-4C1F-AF86-AEDE6E612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BD1D-78BE-4534-977C-65A789FE272F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763097-80D3-4FFD-B199-059A067D5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04D380-86D1-4D56-8549-B28D33D8E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30EC-A28D-478D-87E9-7DD7FA735D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560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C7448A-FE04-4ED7-9814-E05D197ED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BD1D-78BE-4534-977C-65A789FE272F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88E016-0C40-4C0F-8C7D-1C5CCE878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96EC19-6CED-4080-A74D-75B972E44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30EC-A28D-478D-87E9-7DD7FA735D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245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09393-5AAF-48C1-B4C7-567583B1C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3A09C-646B-402C-8F68-873952E64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C8C803-360F-46FA-A8A4-ABB9543DDC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36524F-D80E-4CD2-89A8-8786DFA89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BD1D-78BE-4534-977C-65A789FE272F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A5CBB5-55A5-413E-B732-3E7D23205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6E3FCB-0E9C-4CD7-BCB1-7F5A8D1A0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30EC-A28D-478D-87E9-7DD7FA735D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833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EA916-1AC4-4DEB-A33F-37CA44D9F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7BC51D-388B-457D-9A3F-374FC03BDA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9449BC-5965-45BA-945A-4965277550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E2C9B0-F571-4417-9680-0DD4D3535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BD1D-78BE-4534-977C-65A789FE272F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131492-7AE2-4D07-8453-C93151AFB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2D5E2B-2588-4C85-ADAC-ED0D22F88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30EC-A28D-478D-87E9-7DD7FA735D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269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BFDD9B-EA54-4B52-AF7A-F82FD9230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12BDFC-65DE-4CAF-B463-74760EE68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D7955-A7C1-46D2-82C0-19FFB6993A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BBD1D-78BE-4534-977C-65A789FE272F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11199-6145-4A8D-8AAC-724E29D40D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2E893-BFB7-4F57-9561-CE38F39B3B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030EC-A28D-478D-87E9-7DD7FA735D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742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oplematters.in/blog/culture/high-time-for-hr-to-think-positive-13769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sa/3.0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brewminate.com/understanding-social-interaction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idea-plan-action-success-concept-1855598/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20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://shanatalks.wordpress.com/2012/04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585107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englishstudent.com/blog/understanding-different-cultures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faq.org/posts/2017/03/everything-you-should-know-about-successful-online-employee-training/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A130CA-991E-4C92-A494-EB7D8666E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C3C749F-9A26-4B1E-BC2E-572D03DF9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1872577" y="1372793"/>
            <a:ext cx="6135300" cy="5537781"/>
          </a:xfrm>
          <a:custGeom>
            <a:avLst/>
            <a:gdLst>
              <a:gd name="connsiteX0" fmla="*/ 0 w 6135300"/>
              <a:gd name="connsiteY0" fmla="*/ 0 h 5537781"/>
              <a:gd name="connsiteX1" fmla="*/ 6135300 w 6135300"/>
              <a:gd name="connsiteY1" fmla="*/ 0 h 5537781"/>
              <a:gd name="connsiteX2" fmla="*/ 6135300 w 6135300"/>
              <a:gd name="connsiteY2" fmla="*/ 3548931 h 5537781"/>
              <a:gd name="connsiteX3" fmla="*/ 4146451 w 6135300"/>
              <a:gd name="connsiteY3" fmla="*/ 5537781 h 5537781"/>
              <a:gd name="connsiteX4" fmla="*/ 0 w 6135300"/>
              <a:gd name="connsiteY4" fmla="*/ 1391331 h 553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5537781">
                <a:moveTo>
                  <a:pt x="0" y="0"/>
                </a:moveTo>
                <a:lnTo>
                  <a:pt x="6135300" y="0"/>
                </a:lnTo>
                <a:lnTo>
                  <a:pt x="6135300" y="3548931"/>
                </a:lnTo>
                <a:lnTo>
                  <a:pt x="4146451" y="5537781"/>
                </a:lnTo>
                <a:lnTo>
                  <a:pt x="0" y="139133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98D51C6-1188-49B8-B829-31D2C2813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050242" y="292975"/>
            <a:ext cx="5056735" cy="9206602"/>
          </a:xfrm>
          <a:custGeom>
            <a:avLst/>
            <a:gdLst>
              <a:gd name="connsiteX0" fmla="*/ 0 w 5053652"/>
              <a:gd name="connsiteY0" fmla="*/ 209273 h 9200989"/>
              <a:gd name="connsiteX1" fmla="*/ 209274 w 5053652"/>
              <a:gd name="connsiteY1" fmla="*/ 0 h 9200989"/>
              <a:gd name="connsiteX2" fmla="*/ 5053652 w 5053652"/>
              <a:gd name="connsiteY2" fmla="*/ 4844379 h 9200989"/>
              <a:gd name="connsiteX3" fmla="*/ 697042 w 5053652"/>
              <a:gd name="connsiteY3" fmla="*/ 9200989 h 9200989"/>
              <a:gd name="connsiteX4" fmla="*/ 0 w 5053652"/>
              <a:gd name="connsiteY4" fmla="*/ 9200989 h 920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652" h="9200989">
                <a:moveTo>
                  <a:pt x="0" y="209273"/>
                </a:moveTo>
                <a:lnTo>
                  <a:pt x="209274" y="0"/>
                </a:lnTo>
                <a:lnTo>
                  <a:pt x="5053652" y="4844379"/>
                </a:lnTo>
                <a:lnTo>
                  <a:pt x="697042" y="9200989"/>
                </a:lnTo>
                <a:lnTo>
                  <a:pt x="0" y="9200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456BA586-8922-4113-BD35-BBF1EB1A1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6909" y="5272381"/>
            <a:ext cx="3171238" cy="1585619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861739" y="2074303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423102" y="1635666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09C3D8-0922-437D-9A85-C29B0EF0B1FD}"/>
              </a:ext>
            </a:extLst>
          </p:cNvPr>
          <p:cNvSpPr txBox="1"/>
          <p:nvPr/>
        </p:nvSpPr>
        <p:spPr>
          <a:xfrm>
            <a:off x="783177" y="5149585"/>
            <a:ext cx="10522041" cy="13457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7500" b="1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La </a:t>
            </a:r>
            <a:r>
              <a:rPr lang="en-US" sz="17500" b="1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Interculturalidad</a:t>
            </a:r>
            <a:endParaRPr lang="en-US" sz="17500" b="1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A picture containing colorful, room, refrigerator&#10;&#10;Description automatically generated">
            <a:extLst>
              <a:ext uri="{FF2B5EF4-FFF2-40B4-BE49-F238E27FC236}">
                <a16:creationId xmlns:a16="http://schemas.microsoft.com/office/drawing/2014/main" id="{24962C16-9035-47ED-BCDD-28FB87ABF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783" y="1692614"/>
            <a:ext cx="4301511" cy="3486968"/>
          </a:xfrm>
          <a:prstGeom prst="rect">
            <a:avLst/>
          </a:prstGeom>
        </p:spPr>
      </p:pic>
      <p:pic>
        <p:nvPicPr>
          <p:cNvPr id="11" name="Picture 10" descr="A picture containing kite, colorful, young, child&#10;&#10;Description automatically generated">
            <a:extLst>
              <a:ext uri="{FF2B5EF4-FFF2-40B4-BE49-F238E27FC236}">
                <a16:creationId xmlns:a16="http://schemas.microsoft.com/office/drawing/2014/main" id="{103F4824-83E7-4398-891C-563BF5D96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045" y="14626"/>
            <a:ext cx="5001942" cy="326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493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37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5116D0-8749-475F-BB0E-9D7D690BD2ED}"/>
              </a:ext>
            </a:extLst>
          </p:cNvPr>
          <p:cNvSpPr txBox="1"/>
          <p:nvPr/>
        </p:nvSpPr>
        <p:spPr>
          <a:xfrm>
            <a:off x="0" y="1251285"/>
            <a:ext cx="4038600" cy="4896852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 idea no es </a:t>
            </a:r>
            <a:r>
              <a:rPr lang="en-US" sz="2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sólo</a:t>
            </a: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"</a:t>
            </a:r>
            <a:r>
              <a:rPr lang="en-US" sz="2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internacionalidad</a:t>
            </a: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" 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(o la </a:t>
            </a:r>
            <a:r>
              <a:rPr lang="en-US" sz="2400" b="1" u="sng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mera</a:t>
            </a:r>
            <a:r>
              <a:rPr lang="en-US" sz="2400" b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u="sng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presencia</a:t>
            </a:r>
            <a:r>
              <a:rPr lang="en-US" sz="2400" b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la </a:t>
            </a:r>
            <a:r>
              <a:rPr lang="en-US" sz="2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Congregación</a:t>
            </a: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religiosa o </a:t>
            </a:r>
            <a:r>
              <a:rPr lang="en-US" sz="2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comunidad</a:t>
            </a: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2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miembros</a:t>
            </a: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2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diferentes</a:t>
            </a: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nacionalidades</a:t>
            </a: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o </a:t>
            </a:r>
            <a:r>
              <a:rPr lang="en-US" sz="2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culturas</a:t>
            </a: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),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E08C3C-D437-4D98-9062-77527525A0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037228"/>
            <a:ext cx="7188199" cy="478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341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C7EC5A-5B29-4E94-A420-773F2ED15747}"/>
              </a:ext>
            </a:extLst>
          </p:cNvPr>
          <p:cNvSpPr txBox="1"/>
          <p:nvPr/>
        </p:nvSpPr>
        <p:spPr>
          <a:xfrm>
            <a:off x="902369" y="842211"/>
            <a:ext cx="72007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/>
              <a:t>tampoco es simplemente  </a:t>
            </a:r>
          </a:p>
          <a:p>
            <a:r>
              <a:rPr lang="es-ES" sz="4400" dirty="0"/>
              <a:t>"multiculturalidad"  </a:t>
            </a:r>
          </a:p>
          <a:p>
            <a:r>
              <a:rPr lang="es-ES" sz="4400" dirty="0"/>
              <a:t>(o la capacidad de los miembros </a:t>
            </a:r>
          </a:p>
          <a:p>
            <a:r>
              <a:rPr lang="es-ES" sz="4400" dirty="0"/>
              <a:t>de diferentes nacionalidades o </a:t>
            </a:r>
          </a:p>
          <a:p>
            <a:r>
              <a:rPr lang="es-ES" sz="4400" dirty="0"/>
              <a:t>culturas  de simplemente </a:t>
            </a:r>
          </a:p>
          <a:p>
            <a:r>
              <a:rPr lang="es-ES" sz="4400" u="sng" dirty="0"/>
              <a:t>coexistir</a:t>
            </a:r>
            <a:r>
              <a:rPr lang="es-ES" sz="4400" dirty="0"/>
              <a:t> uno al lado del otro). </a:t>
            </a:r>
            <a:endParaRPr lang="en-GB" sz="4400" dirty="0"/>
          </a:p>
        </p:txBody>
      </p:sp>
      <p:pic>
        <p:nvPicPr>
          <p:cNvPr id="4" name="Picture 3" descr="A picture containing box, drawing&#10;&#10;Description automatically generated">
            <a:extLst>
              <a:ext uri="{FF2B5EF4-FFF2-40B4-BE49-F238E27FC236}">
                <a16:creationId xmlns:a16="http://schemas.microsoft.com/office/drawing/2014/main" id="{B8455BEA-ABD9-46F2-8B55-61399D4D67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141" y="1021404"/>
            <a:ext cx="3861880" cy="492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426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2DD728-6C18-4381-A047-EE70D4C9E273}"/>
              </a:ext>
            </a:extLst>
          </p:cNvPr>
          <p:cNvSpPr txBox="1"/>
          <p:nvPr/>
        </p:nvSpPr>
        <p:spPr>
          <a:xfrm>
            <a:off x="5729682" y="701142"/>
            <a:ext cx="6146590" cy="5690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Lo ideal es la </a:t>
            </a:r>
            <a:r>
              <a:rPr lang="en-US" sz="2800" b="1" dirty="0" err="1">
                <a:solidFill>
                  <a:srgbClr val="000000"/>
                </a:solidFill>
              </a:rPr>
              <a:t>verdadera</a:t>
            </a:r>
            <a:r>
              <a:rPr lang="en-US" sz="2800" b="1" dirty="0">
                <a:solidFill>
                  <a:srgbClr val="000000"/>
                </a:solidFill>
              </a:rPr>
              <a:t> "</a:t>
            </a:r>
            <a:r>
              <a:rPr lang="en-US" sz="2800" b="1" dirty="0" err="1">
                <a:solidFill>
                  <a:srgbClr val="000000"/>
                </a:solidFill>
              </a:rPr>
              <a:t>interculturalidad</a:t>
            </a:r>
            <a:r>
              <a:rPr lang="en-US" sz="2800" b="1" dirty="0">
                <a:solidFill>
                  <a:srgbClr val="000000"/>
                </a:solidFill>
              </a:rPr>
              <a:t>", es </a:t>
            </a:r>
            <a:r>
              <a:rPr lang="en-US" sz="2800" b="1" dirty="0" err="1">
                <a:solidFill>
                  <a:srgbClr val="000000"/>
                </a:solidFill>
              </a:rPr>
              <a:t>decir</a:t>
            </a:r>
            <a:r>
              <a:rPr lang="en-US" sz="2800" b="1" dirty="0">
                <a:solidFill>
                  <a:srgbClr val="000000"/>
                </a:solidFill>
              </a:rPr>
              <a:t>,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</a:rPr>
              <a:t>que una </a:t>
            </a:r>
            <a:r>
              <a:rPr lang="en-US" sz="2800" b="1" dirty="0" err="1">
                <a:solidFill>
                  <a:srgbClr val="000000"/>
                </a:solidFill>
              </a:rPr>
              <a:t>Congregación</a:t>
            </a:r>
            <a:r>
              <a:rPr lang="en-US" sz="2800" b="1" dirty="0">
                <a:solidFill>
                  <a:srgbClr val="000000"/>
                </a:solidFill>
              </a:rPr>
              <a:t> o </a:t>
            </a:r>
            <a:r>
              <a:rPr lang="en-US" sz="2800" b="1" dirty="0" err="1">
                <a:solidFill>
                  <a:srgbClr val="000000"/>
                </a:solidFill>
              </a:rPr>
              <a:t>comunidad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permita</a:t>
            </a:r>
            <a:r>
              <a:rPr lang="en-US" sz="2800" b="1" dirty="0">
                <a:solidFill>
                  <a:srgbClr val="000000"/>
                </a:solidFill>
              </a:rPr>
              <a:t> a las </a:t>
            </a:r>
            <a:r>
              <a:rPr lang="en-US" sz="2800" b="1" dirty="0" err="1">
                <a:solidFill>
                  <a:srgbClr val="000000"/>
                </a:solidFill>
              </a:rPr>
              <a:t>diferentes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culturas</a:t>
            </a:r>
            <a:r>
              <a:rPr lang="en-US" sz="2800" b="1" dirty="0">
                <a:solidFill>
                  <a:srgbClr val="000000"/>
                </a:solidFill>
              </a:rPr>
              <a:t> de los </a:t>
            </a:r>
            <a:r>
              <a:rPr lang="en-US" sz="2800" b="1" dirty="0" err="1">
                <a:solidFill>
                  <a:srgbClr val="000000"/>
                </a:solidFill>
              </a:rPr>
              <a:t>miembros</a:t>
            </a:r>
            <a:r>
              <a:rPr lang="en-US" sz="2800" b="1" dirty="0">
                <a:solidFill>
                  <a:srgbClr val="000000"/>
                </a:solidFill>
              </a:rPr>
              <a:t> de la </a:t>
            </a:r>
            <a:r>
              <a:rPr lang="en-US" sz="2800" b="1" dirty="0" err="1">
                <a:solidFill>
                  <a:srgbClr val="000000"/>
                </a:solidFill>
              </a:rPr>
              <a:t>comunidad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i="1" u="sng" dirty="0" err="1">
                <a:solidFill>
                  <a:srgbClr val="000000"/>
                </a:solidFill>
              </a:rPr>
              <a:t>interactuar</a:t>
            </a:r>
            <a:r>
              <a:rPr lang="en-US" sz="2800" b="1" i="1" u="sng" dirty="0">
                <a:solidFill>
                  <a:srgbClr val="000000"/>
                </a:solidFill>
              </a:rPr>
              <a:t> entre </a:t>
            </a:r>
            <a:r>
              <a:rPr lang="en-US" sz="2800" b="1" i="1" u="sng" dirty="0" err="1">
                <a:solidFill>
                  <a:srgbClr val="000000"/>
                </a:solidFill>
              </a:rPr>
              <a:t>si</a:t>
            </a:r>
            <a:r>
              <a:rPr lang="en-US" sz="2800" b="1" u="sng" dirty="0">
                <a:solidFill>
                  <a:srgbClr val="000000"/>
                </a:solidFill>
              </a:rPr>
              <a:t> </a:t>
            </a:r>
            <a:r>
              <a:rPr lang="en-US" sz="2800" b="1" dirty="0">
                <a:solidFill>
                  <a:srgbClr val="000000"/>
                </a:solidFill>
              </a:rPr>
              <a:t>y </a:t>
            </a:r>
            <a:r>
              <a:rPr lang="en-US" sz="2800" b="1" dirty="0" err="1">
                <a:solidFill>
                  <a:srgbClr val="000000"/>
                </a:solidFill>
              </a:rPr>
              <a:t>así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i="1" u="sng" dirty="0" err="1">
                <a:solidFill>
                  <a:srgbClr val="000000"/>
                </a:solidFill>
              </a:rPr>
              <a:t>enriquecer</a:t>
            </a:r>
            <a:r>
              <a:rPr lang="en-US" sz="2800" b="1" i="1" u="sng" dirty="0">
                <a:solidFill>
                  <a:srgbClr val="000000"/>
                </a:solidFill>
              </a:rPr>
              <a:t> </a:t>
            </a:r>
            <a:r>
              <a:rPr lang="en-US" sz="2800" b="1" i="1" u="sng" dirty="0" err="1">
                <a:solidFill>
                  <a:srgbClr val="000000"/>
                </a:solidFill>
              </a:rPr>
              <a:t>mutuamente</a:t>
            </a:r>
            <a:r>
              <a:rPr lang="en-US" sz="2800" b="1" i="1" dirty="0">
                <a:solidFill>
                  <a:srgbClr val="000000"/>
                </a:solidFill>
              </a:rPr>
              <a:t> </a:t>
            </a:r>
            <a:r>
              <a:rPr lang="en-US" sz="2800" b="1" dirty="0">
                <a:solidFill>
                  <a:srgbClr val="000000"/>
                </a:solidFill>
              </a:rPr>
              <a:t>a los </a:t>
            </a:r>
            <a:r>
              <a:rPr lang="en-US" sz="2800" b="1" dirty="0" err="1">
                <a:solidFill>
                  <a:srgbClr val="000000"/>
                </a:solidFill>
              </a:rPr>
              <a:t>miembros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individuales</a:t>
            </a:r>
            <a:r>
              <a:rPr lang="en-US" sz="2800" b="1" dirty="0">
                <a:solidFill>
                  <a:srgbClr val="000000"/>
                </a:solidFill>
              </a:rPr>
              <a:t> y a la </a:t>
            </a:r>
            <a:r>
              <a:rPr lang="en-US" sz="2800" b="1" dirty="0" err="1">
                <a:solidFill>
                  <a:srgbClr val="000000"/>
                </a:solidFill>
              </a:rPr>
              <a:t>comunidad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en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su</a:t>
            </a:r>
            <a:r>
              <a:rPr lang="en-US" sz="2800" b="1" dirty="0">
                <a:solidFill>
                  <a:srgbClr val="000000"/>
                </a:solidFill>
              </a:rPr>
              <a:t> conjunto.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</a:rPr>
              <a:t> 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 err="1">
                <a:solidFill>
                  <a:srgbClr val="000000"/>
                </a:solidFill>
              </a:rPr>
              <a:t>También</a:t>
            </a:r>
            <a:r>
              <a:rPr lang="en-US" sz="2800" b="1" dirty="0">
                <a:solidFill>
                  <a:srgbClr val="000000"/>
                </a:solidFill>
              </a:rPr>
              <a:t> se </a:t>
            </a:r>
            <a:r>
              <a:rPr lang="en-US" sz="2800" b="1" dirty="0" err="1">
                <a:solidFill>
                  <a:srgbClr val="000000"/>
                </a:solidFill>
              </a:rPr>
              <a:t>enriquece</a:t>
            </a:r>
            <a:r>
              <a:rPr lang="en-US" sz="2800" b="1" dirty="0">
                <a:solidFill>
                  <a:srgbClr val="000000"/>
                </a:solidFill>
              </a:rPr>
              <a:t> la </a:t>
            </a:r>
            <a:r>
              <a:rPr lang="en-US" sz="2800" b="1" dirty="0" err="1">
                <a:solidFill>
                  <a:srgbClr val="000000"/>
                </a:solidFill>
              </a:rPr>
              <a:t>Misión</a:t>
            </a:r>
            <a:r>
              <a:rPr lang="en-US" sz="2800" b="1" dirty="0">
                <a:solidFill>
                  <a:srgbClr val="000000"/>
                </a:solidFill>
              </a:rPr>
              <a:t> de la </a:t>
            </a:r>
            <a:r>
              <a:rPr lang="en-US" sz="2800" b="1" dirty="0" err="1">
                <a:solidFill>
                  <a:srgbClr val="000000"/>
                </a:solidFill>
              </a:rPr>
              <a:t>Iglesia</a:t>
            </a:r>
            <a:r>
              <a:rPr lang="en-US" sz="2800" b="1" dirty="0">
                <a:solidFill>
                  <a:srgbClr val="000000"/>
                </a:solidFill>
              </a:rPr>
              <a:t> y de la </a:t>
            </a:r>
            <a:r>
              <a:rPr lang="en-US" sz="2800" b="1" dirty="0" err="1">
                <a:solidFill>
                  <a:srgbClr val="000000"/>
                </a:solidFill>
              </a:rPr>
              <a:t>Congregación</a:t>
            </a:r>
            <a:r>
              <a:rPr lang="en-US" sz="2800" b="1" dirty="0">
                <a:solidFill>
                  <a:srgbClr val="000000"/>
                </a:solidFill>
              </a:rPr>
              <a:t>.</a:t>
            </a:r>
          </a:p>
          <a:p>
            <a:pPr marL="228600" lvl="1">
              <a:lnSpc>
                <a:spcPct val="90000"/>
              </a:lnSpc>
              <a:spcAft>
                <a:spcPts val="600"/>
              </a:spcAft>
            </a:pPr>
            <a:endParaRPr lang="en-US" sz="2800" b="1" dirty="0">
              <a:solidFill>
                <a:srgbClr val="000000"/>
              </a:solidFill>
            </a:endParaRPr>
          </a:p>
        </p:txBody>
      </p:sp>
      <p:pic>
        <p:nvPicPr>
          <p:cNvPr id="5" name="Picture 4" descr="A picture containing water, flower, fruit&#10;&#10;Description automatically generated">
            <a:extLst>
              <a:ext uri="{FF2B5EF4-FFF2-40B4-BE49-F238E27FC236}">
                <a16:creationId xmlns:a16="http://schemas.microsoft.com/office/drawing/2014/main" id="{F96FCCE8-7131-4D9A-BE68-2A18FD6CDB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79" y="1299411"/>
            <a:ext cx="3898232" cy="425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780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A42D05-09B1-46BD-A6FA-1E32BAF22ADF}"/>
              </a:ext>
            </a:extLst>
          </p:cNvPr>
          <p:cNvSpPr txBox="1"/>
          <p:nvPr/>
        </p:nvSpPr>
        <p:spPr>
          <a:xfrm>
            <a:off x="368937" y="441454"/>
            <a:ext cx="1015906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/>
              <a:t>Una  comunidad intercultural genuina se caracteriza generalmente por tres cosas: </a:t>
            </a:r>
          </a:p>
          <a:p>
            <a:endParaRPr lang="es-ES" sz="4400" dirty="0"/>
          </a:p>
          <a:p>
            <a:pPr marL="742950" indent="-742950">
              <a:buAutoNum type="arabicParenR"/>
            </a:pPr>
            <a:r>
              <a:rPr lang="es-ES" sz="4000" i="1" dirty="0"/>
              <a:t>el </a:t>
            </a:r>
            <a:r>
              <a:rPr lang="es-ES" sz="4000" i="1" u="sng" dirty="0"/>
              <a:t>reconocimiento</a:t>
            </a:r>
            <a:r>
              <a:rPr lang="es-ES" sz="4000" i="1" dirty="0"/>
              <a:t> de </a:t>
            </a:r>
          </a:p>
          <a:p>
            <a:r>
              <a:rPr lang="es-ES" sz="4000" i="1" dirty="0"/>
              <a:t>otras culturas, es decir, </a:t>
            </a:r>
          </a:p>
          <a:p>
            <a:r>
              <a:rPr lang="es-ES" sz="4000" i="1" dirty="0"/>
              <a:t>fomentar que las culturas </a:t>
            </a:r>
          </a:p>
          <a:p>
            <a:r>
              <a:rPr lang="es-ES" sz="4000" i="1" dirty="0"/>
              <a:t>minoritarias sean </a:t>
            </a:r>
            <a:r>
              <a:rPr lang="es-ES" sz="4000" i="1" u="sng" dirty="0"/>
              <a:t>visibles</a:t>
            </a:r>
            <a:r>
              <a:rPr lang="es-ES" sz="4000" i="1" dirty="0"/>
              <a:t> </a:t>
            </a:r>
          </a:p>
          <a:p>
            <a:r>
              <a:rPr lang="es-ES" sz="4000" i="1" dirty="0"/>
              <a:t>en la comunidad</a:t>
            </a:r>
            <a:endParaRPr lang="en-GB" sz="4000" i="1" dirty="0"/>
          </a:p>
        </p:txBody>
      </p:sp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06436DC6-7F7E-4968-AD26-D6F6332B7F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50154"/>
            <a:ext cx="600075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418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766EBC-A0B9-4053-9AEF-8C51298074D2}"/>
              </a:ext>
            </a:extLst>
          </p:cNvPr>
          <p:cNvSpPr txBox="1"/>
          <p:nvPr/>
        </p:nvSpPr>
        <p:spPr>
          <a:xfrm>
            <a:off x="973123" y="855677"/>
            <a:ext cx="1005001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arenR" startAt="2"/>
            </a:pPr>
            <a:r>
              <a:rPr lang="es-ES" sz="4800" dirty="0"/>
              <a:t>el </a:t>
            </a:r>
            <a:r>
              <a:rPr lang="es-ES" sz="4800" u="sng" dirty="0"/>
              <a:t>respeto</a:t>
            </a:r>
            <a:r>
              <a:rPr lang="es-ES" sz="4800" dirty="0"/>
              <a:t> por la diferencias culturales, es decir, evitar cualquier intento de nivelar las diferencias culturales  absorbiendo</a:t>
            </a:r>
          </a:p>
          <a:p>
            <a:r>
              <a:rPr lang="es-ES" sz="4800" dirty="0"/>
              <a:t>	las culturas minoritarias </a:t>
            </a:r>
          </a:p>
          <a:p>
            <a:r>
              <a:rPr lang="es-ES" sz="4800" dirty="0"/>
              <a:t>      dentro de la cultura </a:t>
            </a:r>
          </a:p>
          <a:p>
            <a:r>
              <a:rPr lang="es-ES" sz="4800" dirty="0"/>
              <a:t>      dominante, y</a:t>
            </a:r>
            <a:endParaRPr lang="en-GB" sz="4800" dirty="0"/>
          </a:p>
        </p:txBody>
      </p:sp>
      <p:pic>
        <p:nvPicPr>
          <p:cNvPr id="4" name="Picture 3" descr="A person holding his hands up&#10;&#10;Description automatically generated">
            <a:extLst>
              <a:ext uri="{FF2B5EF4-FFF2-40B4-BE49-F238E27FC236}">
                <a16:creationId xmlns:a16="http://schemas.microsoft.com/office/drawing/2014/main" id="{EF646F2F-6360-421F-8D91-8E2D9A908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815" y="3229584"/>
            <a:ext cx="3550291" cy="317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148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E51B2E-FAE8-4BF0-812D-C76E3DF4B6DB}"/>
              </a:ext>
            </a:extLst>
          </p:cNvPr>
          <p:cNvSpPr txBox="1"/>
          <p:nvPr/>
        </p:nvSpPr>
        <p:spPr>
          <a:xfrm>
            <a:off x="947956" y="813732"/>
            <a:ext cx="1005001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/>
              <a:t>3) la  promoción de una </a:t>
            </a:r>
            <a:r>
              <a:rPr lang="es-ES" sz="5400" u="sng" dirty="0"/>
              <a:t>interacción saludable</a:t>
            </a:r>
            <a:r>
              <a:rPr lang="es-ES" sz="5400" dirty="0"/>
              <a:t> entre cultures, es decir, buscando crear un clima </a:t>
            </a:r>
          </a:p>
          <a:p>
            <a:r>
              <a:rPr lang="es-ES" sz="5400" dirty="0"/>
              <a:t>en que cada cultura se </a:t>
            </a:r>
          </a:p>
          <a:p>
            <a:r>
              <a:rPr lang="es-ES" sz="5400" dirty="0"/>
              <a:t>permita ser transformada </a:t>
            </a:r>
          </a:p>
          <a:p>
            <a:r>
              <a:rPr lang="es-ES" sz="5400" dirty="0"/>
              <a:t>y enriquecida por la otra.</a:t>
            </a:r>
            <a:endParaRPr lang="en-GB" sz="5400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EE7BF81-C5B9-418B-A33D-B6FE9E2CD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872" y="2626469"/>
            <a:ext cx="3540867" cy="374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08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19CE55-A28E-4C50-886B-BE244804D681}"/>
              </a:ext>
            </a:extLst>
          </p:cNvPr>
          <p:cNvSpPr txBox="1"/>
          <p:nvPr/>
        </p:nvSpPr>
        <p:spPr>
          <a:xfrm>
            <a:off x="571600" y="749029"/>
            <a:ext cx="108366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/>
              <a:t>Por lo tanto, una comunidad intercultural genuina es una en la que los miembros de </a:t>
            </a:r>
          </a:p>
          <a:p>
            <a:r>
              <a:rPr lang="es-ES" sz="4800" dirty="0"/>
              <a:t>diferentes culturas realmente sienten que </a:t>
            </a:r>
            <a:r>
              <a:rPr lang="es-ES" sz="4800" u="sng" dirty="0"/>
              <a:t>pertenecen</a:t>
            </a:r>
            <a:r>
              <a:rPr lang="es-ES" sz="4800" dirty="0"/>
              <a:t>. </a:t>
            </a:r>
          </a:p>
        </p:txBody>
      </p:sp>
      <p:pic>
        <p:nvPicPr>
          <p:cNvPr id="4" name="Picture 3" descr="A computer generated image of a person&#10;&#10;Description automatically generated">
            <a:extLst>
              <a:ext uri="{FF2B5EF4-FFF2-40B4-BE49-F238E27FC236}">
                <a16:creationId xmlns:a16="http://schemas.microsoft.com/office/drawing/2014/main" id="{826A717A-46FF-4163-B954-91E45154C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28" y="3796016"/>
            <a:ext cx="10484085" cy="277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61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615166-5B1F-4186-88BF-BA8E57338B39}"/>
              </a:ext>
            </a:extLst>
          </p:cNvPr>
          <p:cNvSpPr txBox="1"/>
          <p:nvPr/>
        </p:nvSpPr>
        <p:spPr>
          <a:xfrm>
            <a:off x="535021" y="1371600"/>
            <a:ext cx="102724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/>
              <a:t>Tal comunidad, sin embargo,  </a:t>
            </a:r>
          </a:p>
          <a:p>
            <a:r>
              <a:rPr lang="es-ES" sz="4800" dirty="0"/>
              <a:t>no sólo sucede </a:t>
            </a:r>
            <a:r>
              <a:rPr lang="es-ES" sz="4800" u="sng" dirty="0"/>
              <a:t>por casualidad</a:t>
            </a:r>
            <a:r>
              <a:rPr lang="es-ES" sz="4800" dirty="0"/>
              <a:t>, </a:t>
            </a:r>
          </a:p>
          <a:p>
            <a:r>
              <a:rPr lang="es-ES" sz="4800" dirty="0"/>
              <a:t>o simplemente, juntando bajo </a:t>
            </a:r>
          </a:p>
          <a:p>
            <a:r>
              <a:rPr lang="es-ES" sz="4800" dirty="0"/>
              <a:t>el mismo techo a personas de </a:t>
            </a:r>
          </a:p>
          <a:p>
            <a:r>
              <a:rPr lang="es-ES" sz="4800" dirty="0"/>
              <a:t>diferentes naciones o culturas. </a:t>
            </a:r>
            <a:endParaRPr lang="en-GB" sz="4800" dirty="0"/>
          </a:p>
        </p:txBody>
      </p:sp>
      <p:pic>
        <p:nvPicPr>
          <p:cNvPr id="4" name="Picture 3" descr="A picture containing kite, colorful, young, child&#10;&#10;Description automatically generated">
            <a:extLst>
              <a:ext uri="{FF2B5EF4-FFF2-40B4-BE49-F238E27FC236}">
                <a16:creationId xmlns:a16="http://schemas.microsoft.com/office/drawing/2014/main" id="{185AC033-5284-4F09-B8D6-8C03CC8E06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512" y="1245140"/>
            <a:ext cx="3803514" cy="466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654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737F3E-7437-4B1B-BAAF-1FF6D9506637}"/>
              </a:ext>
            </a:extLst>
          </p:cNvPr>
          <p:cNvSpPr txBox="1"/>
          <p:nvPr/>
        </p:nvSpPr>
        <p:spPr>
          <a:xfrm>
            <a:off x="7546750" y="132345"/>
            <a:ext cx="4645250" cy="588344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latin typeface="+mj-lt"/>
                <a:ea typeface="+mj-ea"/>
                <a:cs typeface="+mj-cs"/>
              </a:rPr>
              <a:t>Más bien, una </a:t>
            </a:r>
            <a:r>
              <a:rPr lang="en-US" sz="3600" b="1" dirty="0" err="1">
                <a:latin typeface="+mj-lt"/>
                <a:ea typeface="+mj-ea"/>
                <a:cs typeface="+mj-cs"/>
              </a:rPr>
              <a:t>verdadera</a:t>
            </a:r>
            <a:r>
              <a:rPr lang="en-US" sz="3600" b="1" dirty="0"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latin typeface="+mj-lt"/>
                <a:ea typeface="+mj-ea"/>
                <a:cs typeface="+mj-cs"/>
              </a:rPr>
              <a:t>comunidad</a:t>
            </a:r>
            <a:r>
              <a:rPr lang="en-US" sz="3600" b="1" dirty="0"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latin typeface="+mj-lt"/>
                <a:ea typeface="+mj-ea"/>
                <a:cs typeface="+mj-cs"/>
              </a:rPr>
              <a:t>internacional</a:t>
            </a:r>
            <a:r>
              <a:rPr lang="en-US" sz="3600" b="1" dirty="0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 err="1">
                <a:latin typeface="+mj-lt"/>
                <a:ea typeface="+mj-ea"/>
                <a:cs typeface="+mj-cs"/>
              </a:rPr>
              <a:t>necesita</a:t>
            </a:r>
            <a:r>
              <a:rPr lang="en-US" sz="3600" b="1" dirty="0">
                <a:latin typeface="+mj-lt"/>
                <a:ea typeface="+mj-ea"/>
                <a:cs typeface="+mj-cs"/>
              </a:rPr>
              <a:t> ser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latin typeface="+mj-lt"/>
                <a:ea typeface="+mj-ea"/>
                <a:cs typeface="+mj-cs"/>
              </a:rPr>
              <a:t>- </a:t>
            </a:r>
            <a:r>
              <a:rPr lang="en-US" sz="3600" b="1" dirty="0" err="1">
                <a:latin typeface="+mj-lt"/>
                <a:ea typeface="+mj-ea"/>
                <a:cs typeface="+mj-cs"/>
              </a:rPr>
              <a:t>creada</a:t>
            </a:r>
            <a:r>
              <a:rPr lang="en-US" sz="3600" b="1" dirty="0"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latin typeface="+mj-lt"/>
                <a:ea typeface="+mj-ea"/>
                <a:cs typeface="+mj-cs"/>
              </a:rPr>
              <a:t>conscientemente</a:t>
            </a:r>
            <a:r>
              <a:rPr lang="en-US" sz="3600" b="1" dirty="0">
                <a:latin typeface="+mj-lt"/>
                <a:ea typeface="+mj-ea"/>
                <a:cs typeface="+mj-cs"/>
              </a:rPr>
              <a:t>,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latin typeface="+mj-lt"/>
                <a:ea typeface="+mj-ea"/>
                <a:cs typeface="+mj-cs"/>
              </a:rPr>
              <a:t>- </a:t>
            </a:r>
            <a:r>
              <a:rPr lang="en-US" sz="3600" b="1" dirty="0" err="1">
                <a:latin typeface="+mj-lt"/>
                <a:ea typeface="+mj-ea"/>
                <a:cs typeface="+mj-cs"/>
              </a:rPr>
              <a:t>promovida</a:t>
            </a:r>
            <a:r>
              <a:rPr lang="en-US" sz="3600" b="1" dirty="0"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latin typeface="+mj-lt"/>
                <a:ea typeface="+mj-ea"/>
                <a:cs typeface="+mj-cs"/>
              </a:rPr>
              <a:t>intencionalmente</a:t>
            </a:r>
            <a:r>
              <a:rPr lang="en-US" sz="3600" b="1" dirty="0">
                <a:latin typeface="+mj-lt"/>
                <a:ea typeface="+mj-ea"/>
                <a:cs typeface="+mj-cs"/>
              </a:rPr>
              <a:t>,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latin typeface="+mj-lt"/>
                <a:ea typeface="+mj-ea"/>
                <a:cs typeface="+mj-cs"/>
              </a:rPr>
              <a:t>- </a:t>
            </a:r>
            <a:r>
              <a:rPr lang="en-US" sz="3600" b="1" dirty="0" err="1">
                <a:latin typeface="+mj-lt"/>
                <a:ea typeface="+mj-ea"/>
                <a:cs typeface="+mj-cs"/>
              </a:rPr>
              <a:t>cuidada</a:t>
            </a:r>
            <a:r>
              <a:rPr lang="en-US" sz="3600" b="1" dirty="0"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latin typeface="+mj-lt"/>
                <a:ea typeface="+mj-ea"/>
                <a:cs typeface="+mj-cs"/>
              </a:rPr>
              <a:t>cuidadosamente</a:t>
            </a:r>
            <a:r>
              <a:rPr lang="en-US" sz="3600" b="1" dirty="0">
                <a:latin typeface="+mj-lt"/>
                <a:ea typeface="+mj-ea"/>
                <a:cs typeface="+mj-cs"/>
              </a:rPr>
              <a:t> y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latin typeface="+mj-lt"/>
                <a:ea typeface="+mj-ea"/>
                <a:cs typeface="+mj-cs"/>
              </a:rPr>
              <a:t>- </a:t>
            </a:r>
            <a:r>
              <a:rPr lang="en-US" sz="3600" b="1" dirty="0" err="1">
                <a:latin typeface="+mj-lt"/>
                <a:ea typeface="+mj-ea"/>
                <a:cs typeface="+mj-cs"/>
              </a:rPr>
              <a:t>nutrida</a:t>
            </a:r>
            <a:r>
              <a:rPr lang="en-US" sz="3600" b="1" dirty="0">
                <a:latin typeface="+mj-lt"/>
                <a:ea typeface="+mj-ea"/>
                <a:cs typeface="+mj-cs"/>
              </a:rPr>
              <a:t>  </a:t>
            </a:r>
            <a:r>
              <a:rPr lang="en-US" sz="3600" b="1" dirty="0" err="1">
                <a:latin typeface="+mj-lt"/>
                <a:ea typeface="+mj-ea"/>
                <a:cs typeface="+mj-cs"/>
              </a:rPr>
              <a:t>atentamente</a:t>
            </a:r>
            <a:r>
              <a:rPr lang="en-US" sz="3600" b="1" dirty="0"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BA8BCA23-EAEA-45CF-AFE8-7DA199CC55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9983" r="20607"/>
          <a:stretch/>
        </p:blipFill>
        <p:spPr>
          <a:xfrm>
            <a:off x="19" y="10"/>
            <a:ext cx="6653443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5A2042-0E37-43C3-9783-04BF9C3B7B03}"/>
              </a:ext>
            </a:extLst>
          </p:cNvPr>
          <p:cNvSpPr txBox="1"/>
          <p:nvPr/>
        </p:nvSpPr>
        <p:spPr>
          <a:xfrm>
            <a:off x="9751909" y="6657945"/>
            <a:ext cx="2694994" cy="200055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s://www.peoplematters.in/blog/culture/high-time-for-hr-to-think-positive-1376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4009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A87771-92E1-479F-8EBF-A4866C83207A}"/>
              </a:ext>
            </a:extLst>
          </p:cNvPr>
          <p:cNvSpPr txBox="1"/>
          <p:nvPr/>
        </p:nvSpPr>
        <p:spPr>
          <a:xfrm>
            <a:off x="8595569" y="211959"/>
            <a:ext cx="3345080" cy="624899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 err="1">
                <a:latin typeface="+mj-lt"/>
                <a:ea typeface="+mj-ea"/>
                <a:cs typeface="+mj-cs"/>
              </a:rPr>
              <a:t>Comunidades</a:t>
            </a:r>
            <a:r>
              <a:rPr lang="en-US" sz="3600" b="1" dirty="0"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latin typeface="+mj-lt"/>
                <a:ea typeface="+mj-ea"/>
                <a:cs typeface="+mj-cs"/>
              </a:rPr>
              <a:t>interculturales</a:t>
            </a:r>
            <a:r>
              <a:rPr lang="en-US" sz="3600" b="1" dirty="0"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latin typeface="+mj-lt"/>
                <a:ea typeface="+mj-ea"/>
                <a:cs typeface="+mj-cs"/>
              </a:rPr>
              <a:t>requieren</a:t>
            </a:r>
            <a:r>
              <a:rPr lang="en-US" sz="3600" b="1" dirty="0">
                <a:latin typeface="+mj-lt"/>
                <a:ea typeface="+mj-ea"/>
                <a:cs typeface="+mj-cs"/>
              </a:rPr>
              <a:t> </a:t>
            </a: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en-US" sz="3600" b="1" dirty="0" err="1">
                <a:latin typeface="+mj-lt"/>
                <a:ea typeface="+mj-ea"/>
                <a:cs typeface="+mj-cs"/>
              </a:rPr>
              <a:t>algunas</a:t>
            </a:r>
            <a:r>
              <a:rPr lang="en-US" sz="3600" b="1" dirty="0">
                <a:latin typeface="+mj-lt"/>
                <a:ea typeface="+mj-ea"/>
                <a:cs typeface="+mj-cs"/>
              </a:rPr>
              <a:t>  </a:t>
            </a:r>
            <a:r>
              <a:rPr lang="en-US" sz="3600" b="1" dirty="0" err="1">
                <a:latin typeface="+mj-lt"/>
                <a:ea typeface="+mj-ea"/>
                <a:cs typeface="+mj-cs"/>
              </a:rPr>
              <a:t>actitudes</a:t>
            </a:r>
            <a:r>
              <a:rPr lang="en-US" sz="3600" b="1" dirty="0"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latin typeface="+mj-lt"/>
                <a:ea typeface="+mj-ea"/>
                <a:cs typeface="+mj-cs"/>
              </a:rPr>
              <a:t>personales</a:t>
            </a:r>
            <a:r>
              <a:rPr lang="en-US" sz="3600" b="1" dirty="0"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latin typeface="+mj-lt"/>
                <a:ea typeface="+mj-ea"/>
                <a:cs typeface="+mj-cs"/>
              </a:rPr>
              <a:t>básicas</a:t>
            </a:r>
            <a:r>
              <a:rPr lang="en-US" sz="3600" b="1" dirty="0">
                <a:latin typeface="+mj-lt"/>
                <a:ea typeface="+mj-ea"/>
                <a:cs typeface="+mj-cs"/>
              </a:rPr>
              <a:t>, </a:t>
            </a: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en-US" sz="3600" b="1" dirty="0" err="1">
                <a:latin typeface="+mj-lt"/>
                <a:ea typeface="+mj-ea"/>
                <a:cs typeface="+mj-cs"/>
              </a:rPr>
              <a:t>ciertas</a:t>
            </a:r>
            <a:r>
              <a:rPr lang="en-US" sz="3600" b="1" dirty="0"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latin typeface="+mj-lt"/>
                <a:ea typeface="+mj-ea"/>
                <a:cs typeface="+mj-cs"/>
              </a:rPr>
              <a:t>estructuras</a:t>
            </a:r>
            <a:r>
              <a:rPr lang="en-US" sz="3600" b="1" dirty="0"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latin typeface="+mj-lt"/>
                <a:ea typeface="+mj-ea"/>
                <a:cs typeface="+mj-cs"/>
              </a:rPr>
              <a:t>comunitaria</a:t>
            </a:r>
            <a:endParaRPr lang="en-US" sz="3600" b="1" dirty="0">
              <a:latin typeface="+mj-lt"/>
              <a:ea typeface="+mj-ea"/>
              <a:cs typeface="+mj-cs"/>
            </a:endParaRP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en-US" sz="3600" b="1" dirty="0">
                <a:latin typeface="+mj-lt"/>
                <a:ea typeface="+mj-ea"/>
                <a:cs typeface="+mj-cs"/>
              </a:rPr>
              <a:t>y una </a:t>
            </a:r>
            <a:r>
              <a:rPr lang="en-US" sz="3600" b="1" dirty="0" err="1">
                <a:latin typeface="+mj-lt"/>
                <a:ea typeface="+mj-ea"/>
                <a:cs typeface="+mj-cs"/>
              </a:rPr>
              <a:t>espiritualidad</a:t>
            </a:r>
            <a:r>
              <a:rPr lang="en-US" sz="3600" b="1" dirty="0">
                <a:latin typeface="+mj-lt"/>
                <a:ea typeface="+mj-ea"/>
                <a:cs typeface="+mj-cs"/>
              </a:rPr>
              <a:t> particular.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900" dirty="0">
              <a:latin typeface="+mj-lt"/>
              <a:ea typeface="+mj-ea"/>
              <a:cs typeface="+mj-cs"/>
            </a:endParaRPr>
          </a:p>
        </p:txBody>
      </p:sp>
      <p:sp>
        <p:nvSpPr>
          <p:cNvPr id="32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AD881619-C559-4091-AFCD-08F70A296E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252" r="7496"/>
          <a:stretch/>
        </p:blipFill>
        <p:spPr>
          <a:xfrm>
            <a:off x="849202" y="612575"/>
            <a:ext cx="7761924" cy="5343065"/>
          </a:xfrm>
          <a:custGeom>
            <a:avLst/>
            <a:gdLst>
              <a:gd name="connsiteX0" fmla="*/ 3025687 w 7761924"/>
              <a:gd name="connsiteY0" fmla="*/ 76 h 5343065"/>
              <a:gd name="connsiteX1" fmla="*/ 3372722 w 7761924"/>
              <a:gd name="connsiteY1" fmla="*/ 16088 h 5343065"/>
              <a:gd name="connsiteX2" fmla="*/ 7761924 w 7761924"/>
              <a:gd name="connsiteY2" fmla="*/ 3316816 h 5343065"/>
              <a:gd name="connsiteX3" fmla="*/ 3701109 w 7761924"/>
              <a:gd name="connsiteY3" fmla="*/ 5320611 h 5343065"/>
              <a:gd name="connsiteX4" fmla="*/ 36290 w 7761924"/>
              <a:gd name="connsiteY4" fmla="*/ 2696959 h 5343065"/>
              <a:gd name="connsiteX5" fmla="*/ 3025687 w 7761924"/>
              <a:gd name="connsiteY5" fmla="*/ 76 h 534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96687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502675-66D6-44B3-88DD-947446D33C71}"/>
              </a:ext>
            </a:extLst>
          </p:cNvPr>
          <p:cNvSpPr txBox="1"/>
          <p:nvPr/>
        </p:nvSpPr>
        <p:spPr>
          <a:xfrm>
            <a:off x="8734876" y="265427"/>
            <a:ext cx="3225701" cy="62404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atin typeface="+mj-lt"/>
                <a:ea typeface="+mj-ea"/>
                <a:cs typeface="+mj-cs"/>
              </a:rPr>
              <a:t>El </a:t>
            </a:r>
            <a:r>
              <a:rPr lang="en-US" sz="4000" b="1" dirty="0" err="1">
                <a:latin typeface="+mj-lt"/>
                <a:ea typeface="+mj-ea"/>
                <a:cs typeface="+mj-cs"/>
              </a:rPr>
              <a:t>Reino</a:t>
            </a:r>
            <a:r>
              <a:rPr lang="en-US" sz="4000" b="1" dirty="0">
                <a:latin typeface="+mj-lt"/>
                <a:ea typeface="+mj-ea"/>
                <a:cs typeface="+mj-cs"/>
              </a:rPr>
              <a:t> de Dios es un </a:t>
            </a:r>
            <a:r>
              <a:rPr lang="en-US" sz="4000" b="1" u="sng" dirty="0" err="1">
                <a:latin typeface="+mj-lt"/>
                <a:ea typeface="+mj-ea"/>
                <a:cs typeface="+mj-cs"/>
              </a:rPr>
              <a:t>Reino</a:t>
            </a:r>
            <a:r>
              <a:rPr lang="en-US" sz="4000" b="1" u="sng" dirty="0">
                <a:latin typeface="+mj-lt"/>
                <a:ea typeface="+mj-ea"/>
                <a:cs typeface="+mj-cs"/>
              </a:rPr>
              <a:t> de AMOR </a:t>
            </a:r>
            <a:r>
              <a:rPr lang="en-US" sz="4000" b="1" dirty="0">
                <a:latin typeface="+mj-lt"/>
                <a:ea typeface="+mj-ea"/>
                <a:cs typeface="+mj-cs"/>
              </a:rPr>
              <a:t>que </a:t>
            </a:r>
            <a:r>
              <a:rPr lang="en-US" sz="4000" b="1" dirty="0" err="1">
                <a:latin typeface="+mj-lt"/>
                <a:ea typeface="+mj-ea"/>
                <a:cs typeface="+mj-cs"/>
              </a:rPr>
              <a:t>incluye</a:t>
            </a:r>
            <a:r>
              <a:rPr lang="en-US" sz="4000" b="1" dirty="0">
                <a:latin typeface="+mj-lt"/>
                <a:ea typeface="+mj-ea"/>
                <a:cs typeface="+mj-cs"/>
              </a:rPr>
              <a:t> </a:t>
            </a:r>
            <a:r>
              <a:rPr lang="en-US" sz="4000" b="1" dirty="0" err="1">
                <a:latin typeface="+mj-lt"/>
                <a:ea typeface="+mj-ea"/>
                <a:cs typeface="+mj-cs"/>
              </a:rPr>
              <a:t>absolutamente</a:t>
            </a:r>
            <a:r>
              <a:rPr lang="en-US" sz="4000" b="1" dirty="0">
                <a:latin typeface="+mj-lt"/>
                <a:ea typeface="+mj-ea"/>
                <a:cs typeface="+mj-cs"/>
              </a:rPr>
              <a:t>  a </a:t>
            </a:r>
            <a:r>
              <a:rPr lang="en-US" sz="4000" b="1" dirty="0" err="1">
                <a:latin typeface="+mj-lt"/>
                <a:ea typeface="+mj-ea"/>
                <a:cs typeface="+mj-cs"/>
              </a:rPr>
              <a:t>todos</a:t>
            </a:r>
            <a:r>
              <a:rPr lang="en-US" sz="4000" b="1" dirty="0">
                <a:latin typeface="+mj-lt"/>
                <a:ea typeface="+mj-ea"/>
                <a:cs typeface="+mj-cs"/>
              </a:rPr>
              <a:t>.  Es </a:t>
            </a:r>
            <a:r>
              <a:rPr lang="en-US" sz="4000" b="1" dirty="0" err="1">
                <a:latin typeface="+mj-lt"/>
                <a:ea typeface="+mj-ea"/>
                <a:cs typeface="+mj-cs"/>
              </a:rPr>
              <a:t>caractizado</a:t>
            </a:r>
            <a:r>
              <a:rPr lang="en-US" sz="4000" b="1" dirty="0">
                <a:latin typeface="+mj-lt"/>
                <a:ea typeface="+mj-ea"/>
                <a:cs typeface="+mj-cs"/>
              </a:rPr>
              <a:t> por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atin typeface="+mj-lt"/>
                <a:ea typeface="+mj-ea"/>
                <a:cs typeface="+mj-cs"/>
              </a:rPr>
              <a:t>la </a:t>
            </a:r>
            <a:r>
              <a:rPr lang="en-US" sz="4000" b="1" u="sng" dirty="0" err="1">
                <a:latin typeface="+mj-lt"/>
                <a:ea typeface="+mj-ea"/>
                <a:cs typeface="+mj-cs"/>
              </a:rPr>
              <a:t>inclusión</a:t>
            </a:r>
            <a:r>
              <a:rPr lang="en-US" sz="4000" b="1" dirty="0">
                <a:latin typeface="+mj-lt"/>
                <a:ea typeface="+mj-ea"/>
                <a:cs typeface="+mj-cs"/>
              </a:rPr>
              <a:t> y la </a:t>
            </a:r>
            <a:r>
              <a:rPr lang="en-US" sz="4000" b="1" u="sng" dirty="0" err="1">
                <a:latin typeface="+mj-lt"/>
                <a:ea typeface="+mj-ea"/>
                <a:cs typeface="+mj-cs"/>
              </a:rPr>
              <a:t>apertura</a:t>
            </a:r>
            <a:r>
              <a:rPr lang="en-US" sz="4000" b="1" dirty="0">
                <a:latin typeface="+mj-lt"/>
                <a:ea typeface="+mj-ea"/>
                <a:cs typeface="+mj-cs"/>
              </a:rPr>
              <a:t>.  </a:t>
            </a:r>
          </a:p>
        </p:txBody>
      </p:sp>
      <p:sp>
        <p:nvSpPr>
          <p:cNvPr id="32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21F8004-9FCF-43E2-BE36-762E84AA11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100"/>
          <a:stretch/>
        </p:blipFill>
        <p:spPr>
          <a:xfrm>
            <a:off x="921910" y="465243"/>
            <a:ext cx="7761924" cy="5343065"/>
          </a:xfrm>
          <a:custGeom>
            <a:avLst/>
            <a:gdLst>
              <a:gd name="connsiteX0" fmla="*/ 3025687 w 7761924"/>
              <a:gd name="connsiteY0" fmla="*/ 76 h 5343065"/>
              <a:gd name="connsiteX1" fmla="*/ 3372722 w 7761924"/>
              <a:gd name="connsiteY1" fmla="*/ 16088 h 5343065"/>
              <a:gd name="connsiteX2" fmla="*/ 7761924 w 7761924"/>
              <a:gd name="connsiteY2" fmla="*/ 3316816 h 5343065"/>
              <a:gd name="connsiteX3" fmla="*/ 3701109 w 7761924"/>
              <a:gd name="connsiteY3" fmla="*/ 5320611 h 5343065"/>
              <a:gd name="connsiteX4" fmla="*/ 36290 w 7761924"/>
              <a:gd name="connsiteY4" fmla="*/ 2696959 h 5343065"/>
              <a:gd name="connsiteX5" fmla="*/ 3025687 w 7761924"/>
              <a:gd name="connsiteY5" fmla="*/ 76 h 534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87936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TextBox 1">
            <a:extLst>
              <a:ext uri="{FF2B5EF4-FFF2-40B4-BE49-F238E27FC236}">
                <a16:creationId xmlns:a16="http://schemas.microsoft.com/office/drawing/2014/main" id="{DE9E7AA4-B84B-40E9-988C-1E81987988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358180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A picture containing drawing, game&#10;&#10;Description automatically generated">
            <a:extLst>
              <a:ext uri="{FF2B5EF4-FFF2-40B4-BE49-F238E27FC236}">
                <a16:creationId xmlns:a16="http://schemas.microsoft.com/office/drawing/2014/main" id="{1B757C12-DE57-4DDD-859E-CA6E192A65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59311" y="1476552"/>
            <a:ext cx="4030578" cy="387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71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2798E8-56FC-4B9B-BDD8-1D53A588963C}"/>
              </a:ext>
            </a:extLst>
          </p:cNvPr>
          <p:cNvSpPr txBox="1"/>
          <p:nvPr/>
        </p:nvSpPr>
        <p:spPr>
          <a:xfrm>
            <a:off x="1082180" y="847288"/>
            <a:ext cx="1000806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/>
              <a:t>En efecto, es esencial </a:t>
            </a:r>
          </a:p>
          <a:p>
            <a:r>
              <a:rPr lang="es-ES" sz="4800" dirty="0"/>
              <a:t>que los miembros  </a:t>
            </a:r>
          </a:p>
          <a:p>
            <a:r>
              <a:rPr lang="es-ES" sz="4800" dirty="0"/>
              <a:t>estén convencidos </a:t>
            </a:r>
          </a:p>
          <a:p>
            <a:r>
              <a:rPr lang="es-ES" sz="4800" dirty="0"/>
              <a:t>de que la </a:t>
            </a:r>
          </a:p>
          <a:p>
            <a:r>
              <a:rPr lang="es-ES" sz="4800" dirty="0"/>
              <a:t>interculturalidad es </a:t>
            </a:r>
          </a:p>
          <a:p>
            <a:r>
              <a:rPr lang="es-ES" sz="4800" dirty="0"/>
              <a:t>un </a:t>
            </a:r>
            <a:r>
              <a:rPr lang="es-ES" sz="4800" u="sng" dirty="0"/>
              <a:t>ideal para ser </a:t>
            </a:r>
          </a:p>
          <a:p>
            <a:r>
              <a:rPr lang="es-ES" sz="4800" u="sng" dirty="0"/>
              <a:t>buscado  </a:t>
            </a:r>
            <a:r>
              <a:rPr lang="es-ES" sz="4800" dirty="0"/>
              <a:t>y un </a:t>
            </a:r>
            <a:r>
              <a:rPr lang="es-ES" sz="4800" u="sng" dirty="0"/>
              <a:t>valor a promover</a:t>
            </a:r>
            <a:r>
              <a:rPr lang="es-ES" sz="4800" dirty="0"/>
              <a:t>.</a:t>
            </a:r>
            <a:endParaRPr lang="en-GB" sz="4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19A196-AE4E-448D-89B7-2BC71B1B4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187" y="342771"/>
            <a:ext cx="4881205" cy="475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480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7C934B-F1BF-4468-80CD-CEB2E1CCB41F}"/>
              </a:ext>
            </a:extLst>
          </p:cNvPr>
          <p:cNvSpPr txBox="1"/>
          <p:nvPr/>
        </p:nvSpPr>
        <p:spPr>
          <a:xfrm>
            <a:off x="813733" y="536895"/>
            <a:ext cx="518823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800" b="1" dirty="0"/>
              <a:t>PREGUNTAS PARA LA REFLEXIÓN:</a:t>
            </a:r>
          </a:p>
          <a:p>
            <a:endParaRPr lang="es-419" sz="2800" dirty="0"/>
          </a:p>
          <a:p>
            <a:pPr marL="342900" indent="-342900">
              <a:buAutoNum type="arabicPeriod"/>
            </a:pPr>
            <a:r>
              <a:rPr lang="es-419" sz="2800" dirty="0"/>
              <a:t>Piensas que la interculturalidad (internacionalidad) es un </a:t>
            </a:r>
            <a:r>
              <a:rPr lang="en-US" sz="2800" dirty="0"/>
              <a:t>“ideal para ser </a:t>
            </a:r>
            <a:r>
              <a:rPr lang="en-US" sz="2800" dirty="0" err="1"/>
              <a:t>buscado</a:t>
            </a:r>
            <a:r>
              <a:rPr lang="en-US" sz="2800" dirty="0"/>
              <a:t> y un valor a </a:t>
            </a:r>
            <a:r>
              <a:rPr lang="en-US" sz="2800" dirty="0" err="1"/>
              <a:t>promover</a:t>
            </a:r>
            <a:r>
              <a:rPr lang="en-US" sz="2800" dirty="0"/>
              <a:t>”?</a:t>
            </a:r>
          </a:p>
          <a:p>
            <a:pPr marL="342900" indent="-342900">
              <a:buAutoNum type="arabicPeriod"/>
            </a:pPr>
            <a:r>
              <a:rPr lang="en-US" sz="2800" dirty="0" err="1"/>
              <a:t>Crees</a:t>
            </a:r>
            <a:r>
              <a:rPr lang="en-US" sz="2800" dirty="0"/>
              <a:t> que hay una </a:t>
            </a:r>
            <a:r>
              <a:rPr lang="en-US" sz="2800" dirty="0" err="1"/>
              <a:t>relaci</a:t>
            </a:r>
            <a:r>
              <a:rPr lang="es-419" sz="2800" dirty="0" err="1"/>
              <a:t>ón</a:t>
            </a:r>
            <a:r>
              <a:rPr lang="es-419" sz="2800" dirty="0"/>
              <a:t> </a:t>
            </a:r>
          </a:p>
          <a:p>
            <a:r>
              <a:rPr lang="es-419" sz="2800" dirty="0"/>
              <a:t>    entre la interculturalidad y </a:t>
            </a:r>
          </a:p>
          <a:p>
            <a:r>
              <a:rPr lang="es-419" sz="2800" dirty="0"/>
              <a:t>    los valores del Reino de Dios </a:t>
            </a:r>
          </a:p>
          <a:p>
            <a:r>
              <a:rPr lang="es-419" sz="2800" dirty="0"/>
              <a:t>    como son el amor, la</a:t>
            </a:r>
          </a:p>
          <a:p>
            <a:r>
              <a:rPr lang="es-419" sz="2800" dirty="0"/>
              <a:t>    universalidad </a:t>
            </a:r>
          </a:p>
          <a:p>
            <a:r>
              <a:rPr lang="es-419" sz="2800" dirty="0"/>
              <a:t>    y la apertura </a:t>
            </a:r>
            <a:r>
              <a:rPr lang="es-ES" sz="2800" dirty="0"/>
              <a:t>a la diversidad?</a:t>
            </a:r>
          </a:p>
          <a:p>
            <a:pPr algn="just"/>
            <a:endParaRPr lang="en-GB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5E2BF08C-9694-41A1-AFA9-B348067B4B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416228" y="943583"/>
            <a:ext cx="5629275" cy="49319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8BAC6C-5505-42F4-97B5-7D082B5D1178}"/>
              </a:ext>
            </a:extLst>
          </p:cNvPr>
          <p:cNvSpPr txBox="1"/>
          <p:nvPr/>
        </p:nvSpPr>
        <p:spPr>
          <a:xfrm>
            <a:off x="7612731" y="6902366"/>
            <a:ext cx="56292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4" tooltip="http://shanatalks.wordpress.com/2012/04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5" tooltip="https://creativecommons.org/licenses/by/3.0/"/>
              </a:rPr>
              <a:t>CC BY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5383454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674C3F-E032-4E4D-BF23-12F0694AF2A6}"/>
              </a:ext>
            </a:extLst>
          </p:cNvPr>
          <p:cNvSpPr txBox="1"/>
          <p:nvPr/>
        </p:nvSpPr>
        <p:spPr>
          <a:xfrm>
            <a:off x="830179" y="938463"/>
            <a:ext cx="10058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 startAt="3"/>
            </a:pPr>
            <a:r>
              <a:rPr lang="es-ES" sz="3600" dirty="0"/>
              <a:t>Estás de acuerdo que las Congregaciones religiosas internacionales pueden </a:t>
            </a:r>
            <a:r>
              <a:rPr lang="en-US" sz="3600" dirty="0"/>
              <a:t>“</a:t>
            </a:r>
            <a:r>
              <a:rPr lang="es-ES" sz="3600" i="1" dirty="0"/>
              <a:t>desempeñar un papel profético en un mundo fragmentado </a:t>
            </a:r>
          </a:p>
          <a:p>
            <a:pPr algn="just"/>
            <a:r>
              <a:rPr lang="es-ES" sz="3600" i="1" dirty="0"/>
              <a:t>   y ser una fuente de esperanza </a:t>
            </a:r>
          </a:p>
          <a:p>
            <a:pPr algn="just"/>
            <a:r>
              <a:rPr lang="es-ES" sz="3600" i="1" dirty="0"/>
              <a:t>   para un mundo a menudo </a:t>
            </a:r>
          </a:p>
          <a:p>
            <a:pPr algn="just"/>
            <a:r>
              <a:rPr lang="es-ES" sz="3600" i="1" dirty="0"/>
              <a:t>   desgarrado por conflictos </a:t>
            </a:r>
          </a:p>
          <a:p>
            <a:pPr algn="just"/>
            <a:r>
              <a:rPr lang="es-ES" sz="3600" i="1" dirty="0"/>
              <a:t>   culturales, étnicos y raciales, </a:t>
            </a:r>
          </a:p>
          <a:p>
            <a:pPr algn="just"/>
            <a:r>
              <a:rPr lang="es-ES" sz="3600" i="1" dirty="0"/>
              <a:t>   violencia y guerras</a:t>
            </a:r>
            <a:r>
              <a:rPr lang="es-ES" sz="3600" dirty="0"/>
              <a:t>.”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B6ECBE40-87F5-4A5E-9025-4E3677BAB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45968" y="2815390"/>
            <a:ext cx="5346032" cy="377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184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86EE32-2991-4C53-B438-3D1EE4118773}"/>
              </a:ext>
            </a:extLst>
          </p:cNvPr>
          <p:cNvSpPr txBox="1"/>
          <p:nvPr/>
        </p:nvSpPr>
        <p:spPr>
          <a:xfrm>
            <a:off x="457733" y="505326"/>
            <a:ext cx="1185748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 startAt="4"/>
            </a:pPr>
            <a:r>
              <a:rPr lang="es-ES" sz="3600" dirty="0"/>
              <a:t>Estás de acuerdo con </a:t>
            </a:r>
            <a:r>
              <a:rPr lang="es-419" sz="3600" dirty="0"/>
              <a:t>los </a:t>
            </a:r>
          </a:p>
          <a:p>
            <a:pPr algn="just"/>
            <a:r>
              <a:rPr lang="es-419" sz="3600" dirty="0"/>
              <a:t>tres requisitos para la </a:t>
            </a:r>
          </a:p>
          <a:p>
            <a:pPr algn="just"/>
            <a:r>
              <a:rPr lang="es-419" sz="3600" dirty="0"/>
              <a:t>efectividad del testimonio </a:t>
            </a:r>
          </a:p>
          <a:p>
            <a:pPr algn="just"/>
            <a:r>
              <a:rPr lang="es-419" sz="3600" dirty="0"/>
              <a:t>de las comunidades </a:t>
            </a:r>
          </a:p>
          <a:p>
            <a:pPr algn="just"/>
            <a:r>
              <a:rPr lang="es-419" sz="3600" dirty="0"/>
              <a:t>interculturales: </a:t>
            </a:r>
          </a:p>
          <a:p>
            <a:pPr marL="571500" indent="-571500" algn="just">
              <a:buFontTx/>
              <a:buChar char="-"/>
            </a:pPr>
            <a:r>
              <a:rPr lang="es-419" sz="3600" dirty="0"/>
              <a:t>el reconocimiento de </a:t>
            </a:r>
          </a:p>
          <a:p>
            <a:pPr algn="just"/>
            <a:r>
              <a:rPr lang="es-419" sz="3600" dirty="0"/>
              <a:t>      otras culturas, </a:t>
            </a:r>
          </a:p>
          <a:p>
            <a:pPr marL="571500" indent="-571500" algn="just">
              <a:buFontTx/>
              <a:buChar char="-"/>
            </a:pPr>
            <a:r>
              <a:rPr lang="es-419" sz="3600" dirty="0"/>
              <a:t>el respeto por las </a:t>
            </a:r>
          </a:p>
          <a:p>
            <a:pPr marL="571500" indent="-571500" algn="just">
              <a:buFontTx/>
              <a:buChar char="-"/>
            </a:pPr>
            <a:r>
              <a:rPr lang="es-419" sz="3600" dirty="0"/>
              <a:t>diferencias Culturales</a:t>
            </a:r>
          </a:p>
          <a:p>
            <a:pPr marL="571500" indent="-571500" algn="just">
              <a:buFontTx/>
              <a:buChar char="-"/>
            </a:pPr>
            <a:r>
              <a:rPr lang="es-419" sz="3600" dirty="0"/>
              <a:t>y la </a:t>
            </a:r>
            <a:r>
              <a:rPr lang="es-ES" sz="3600" dirty="0"/>
              <a:t>promoción de una interacción saludable entre culturas.</a:t>
            </a:r>
          </a:p>
        </p:txBody>
      </p:sp>
      <p:pic>
        <p:nvPicPr>
          <p:cNvPr id="4" name="Picture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42A5103-09EF-42AE-A96C-A99290A40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75872" y="583660"/>
            <a:ext cx="6258161" cy="484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2388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79AA32-2F08-4BC0-BDA8-3F105D553B63}"/>
              </a:ext>
            </a:extLst>
          </p:cNvPr>
          <p:cNvSpPr txBox="1"/>
          <p:nvPr/>
        </p:nvSpPr>
        <p:spPr>
          <a:xfrm>
            <a:off x="889233" y="1199626"/>
            <a:ext cx="1017584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 startAt="5"/>
            </a:pPr>
            <a:r>
              <a:rPr lang="es-419" sz="4800" dirty="0"/>
              <a:t>¿Cómo se puede </a:t>
            </a:r>
            <a:r>
              <a:rPr lang="es-419" sz="4800" u="sng" dirty="0"/>
              <a:t>formar</a:t>
            </a:r>
            <a:r>
              <a:rPr lang="es-419" sz="4800" dirty="0"/>
              <a:t> para vivir</a:t>
            </a:r>
          </a:p>
          <a:p>
            <a:r>
              <a:rPr lang="es-419" sz="4800" dirty="0"/>
              <a:t>de manera profética, </a:t>
            </a:r>
          </a:p>
          <a:p>
            <a:r>
              <a:rPr lang="es-419" sz="4800" dirty="0"/>
              <a:t>efectiva y significativa </a:t>
            </a:r>
          </a:p>
          <a:p>
            <a:r>
              <a:rPr lang="es-419" sz="4800" dirty="0"/>
              <a:t>en una comunidad </a:t>
            </a:r>
          </a:p>
          <a:p>
            <a:r>
              <a:rPr lang="es-419" sz="4800" dirty="0"/>
              <a:t>intercultural: </a:t>
            </a:r>
          </a:p>
          <a:p>
            <a:r>
              <a:rPr lang="es-419" sz="4800" dirty="0"/>
              <a:t>   a) en la formación inicial?</a:t>
            </a:r>
          </a:p>
          <a:p>
            <a:r>
              <a:rPr lang="es-419" sz="4800" dirty="0"/>
              <a:t>   b) en la formación continuada?</a:t>
            </a:r>
            <a:endParaRPr lang="en-US" sz="4800" dirty="0"/>
          </a:p>
        </p:txBody>
      </p:sp>
      <p:pic>
        <p:nvPicPr>
          <p:cNvPr id="4" name="Picture 3" descr="A close up of a toy&#10;&#10;Description automatically generated">
            <a:extLst>
              <a:ext uri="{FF2B5EF4-FFF2-40B4-BE49-F238E27FC236}">
                <a16:creationId xmlns:a16="http://schemas.microsoft.com/office/drawing/2014/main" id="{378E4180-E950-4B66-B68E-2186771EC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56621" y="2153652"/>
            <a:ext cx="4186989" cy="350472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accent4">
                <a:lumMod val="7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7136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4209EE6-922E-445F-BDA3-269C6608B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4716089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20548B-D09D-48F9-8B2C-63D6CCF4942D}"/>
              </a:ext>
            </a:extLst>
          </p:cNvPr>
          <p:cNvSpPr txBox="1"/>
          <p:nvPr/>
        </p:nvSpPr>
        <p:spPr>
          <a:xfrm>
            <a:off x="703985" y="4716089"/>
            <a:ext cx="10936462" cy="15731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mismo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tiempo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el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Reino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Dios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está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abierto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40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 </a:t>
            </a:r>
            <a:r>
              <a:rPr lang="en-US" sz="4000" b="1" u="sng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particularidad</a:t>
            </a:r>
            <a:r>
              <a:rPr lang="en-US" sz="40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cada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persona y de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cada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pueblo.</a:t>
            </a:r>
          </a:p>
        </p:txBody>
      </p:sp>
      <p:pic>
        <p:nvPicPr>
          <p:cNvPr id="6" name="Picture 5" descr="A computer generated image of a person&#10;&#10;Description automatically generated">
            <a:extLst>
              <a:ext uri="{FF2B5EF4-FFF2-40B4-BE49-F238E27FC236}">
                <a16:creationId xmlns:a16="http://schemas.microsoft.com/office/drawing/2014/main" id="{FF19A7D6-7338-4AC0-B584-A136468FA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85" y="301751"/>
            <a:ext cx="10784029" cy="420547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126032" y="5478551"/>
            <a:ext cx="1021458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82319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2902E2-F61B-43B9-8135-9EBE7DDC445F}"/>
              </a:ext>
            </a:extLst>
          </p:cNvPr>
          <p:cNvSpPr txBox="1"/>
          <p:nvPr/>
        </p:nvSpPr>
        <p:spPr>
          <a:xfrm>
            <a:off x="509141" y="283746"/>
            <a:ext cx="66893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/>
              <a:t>En el contexto de </a:t>
            </a:r>
            <a:r>
              <a:rPr lang="es-ES" sz="4000" u="sng" dirty="0"/>
              <a:t>la globalización </a:t>
            </a:r>
            <a:r>
              <a:rPr lang="es-ES" sz="4000" dirty="0"/>
              <a:t>que tiende,  por una parte,  a </a:t>
            </a:r>
            <a:r>
              <a:rPr lang="es-ES" sz="4000" u="sng" dirty="0"/>
              <a:t>excluir </a:t>
            </a:r>
            <a:r>
              <a:rPr lang="es-ES" sz="4000" dirty="0"/>
              <a:t> y, </a:t>
            </a:r>
          </a:p>
          <a:p>
            <a:pPr algn="ctr"/>
            <a:r>
              <a:rPr lang="es-ES" sz="4000" dirty="0"/>
              <a:t>por otro lado, a  </a:t>
            </a:r>
            <a:r>
              <a:rPr lang="es-ES" sz="4000" u="sng" dirty="0"/>
              <a:t>eliminar</a:t>
            </a:r>
            <a:r>
              <a:rPr lang="es-ES" sz="4000" dirty="0"/>
              <a:t> todas las diferencias, hoy día hay una necesidad y urgencia particular de testimoniar los valores y características del </a:t>
            </a:r>
          </a:p>
          <a:p>
            <a:pPr algn="ctr"/>
            <a:r>
              <a:rPr lang="es-ES" sz="4000" dirty="0"/>
              <a:t>Reino de Dios.  </a:t>
            </a:r>
            <a:endParaRPr lang="en-GB" sz="4000" dirty="0"/>
          </a:p>
        </p:txBody>
      </p:sp>
      <p:pic>
        <p:nvPicPr>
          <p:cNvPr id="8" name="Picture 7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D21AEC5B-B2C6-4834-B25A-EE0D4600A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298" y="0"/>
            <a:ext cx="47017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47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E56DB5-6DFC-46BE-84B7-E2AD00F99664}"/>
              </a:ext>
            </a:extLst>
          </p:cNvPr>
          <p:cNvSpPr txBox="1"/>
          <p:nvPr/>
        </p:nvSpPr>
        <p:spPr>
          <a:xfrm>
            <a:off x="904290" y="370084"/>
            <a:ext cx="996612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/>
              <a:t>Además de presentar la </a:t>
            </a:r>
            <a:r>
              <a:rPr lang="es-ES" sz="4000" i="1" dirty="0"/>
              <a:t>interculturalidad</a:t>
            </a:r>
            <a:r>
              <a:rPr lang="es-ES" sz="4000" dirty="0"/>
              <a:t> </a:t>
            </a:r>
            <a:r>
              <a:rPr lang="es-ES" sz="4000" u="sng" dirty="0"/>
              <a:t>ventajas prácticas</a:t>
            </a:r>
            <a:r>
              <a:rPr lang="es-ES" sz="4000" dirty="0"/>
              <a:t> para la Vida Religiosa, hay ventajas en cuanto al Reino de Dios porque el </a:t>
            </a:r>
            <a:r>
              <a:rPr lang="es-ES" sz="4000" u="sng" dirty="0"/>
              <a:t>verdadero valor</a:t>
            </a:r>
            <a:r>
              <a:rPr lang="es-ES" sz="4000" dirty="0"/>
              <a:t> de la interculturalidad en la Vida Consagrada es </a:t>
            </a:r>
            <a:r>
              <a:rPr lang="es-ES" sz="4000" u="sng" dirty="0"/>
              <a:t>el testimonio </a:t>
            </a:r>
            <a:r>
              <a:rPr lang="es-ES" sz="4000" dirty="0"/>
              <a:t>a la universalidad y la apertura a la diversidad. </a:t>
            </a:r>
            <a:endParaRPr lang="en-GB" sz="4000" dirty="0"/>
          </a:p>
        </p:txBody>
      </p:sp>
      <p:pic>
        <p:nvPicPr>
          <p:cNvPr id="4" name="Picture 3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B9E5CF4B-F92B-424C-BA34-CACDBE904D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155736"/>
            <a:ext cx="5263662" cy="256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05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D8F3E0-9A56-42BC-B10A-8C95B6ACAA10}"/>
              </a:ext>
            </a:extLst>
          </p:cNvPr>
          <p:cNvSpPr txBox="1"/>
          <p:nvPr/>
        </p:nvSpPr>
        <p:spPr>
          <a:xfrm>
            <a:off x="584540" y="875466"/>
            <a:ext cx="69065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/>
              <a:t>Relacionada con la interculturalidad </a:t>
            </a:r>
          </a:p>
          <a:p>
            <a:pPr algn="ctr"/>
            <a:r>
              <a:rPr lang="es-ES" sz="3600" dirty="0"/>
              <a:t>es la internacionalidad y este valor es también un testimonio poderoso </a:t>
            </a:r>
          </a:p>
          <a:p>
            <a:pPr algn="ctr"/>
            <a:r>
              <a:rPr lang="es-ES" sz="3600" dirty="0"/>
              <a:t>del hecho de que, si se inspira en los </a:t>
            </a:r>
            <a:r>
              <a:rPr lang="es-ES" sz="3600" u="sng" dirty="0"/>
              <a:t>valores del Evangelio</a:t>
            </a:r>
            <a:r>
              <a:rPr lang="es-ES" sz="3600" dirty="0"/>
              <a:t>, es posible que personas de diferentes culturas y naciones vivan en comunión y solidaridad, en paz y armonía. </a:t>
            </a:r>
          </a:p>
        </p:txBody>
      </p:sp>
      <p:pic>
        <p:nvPicPr>
          <p:cNvPr id="4" name="Picture 3" descr="A group of people in a room&#10;&#10;Description automatically generated">
            <a:extLst>
              <a:ext uri="{FF2B5EF4-FFF2-40B4-BE49-F238E27FC236}">
                <a16:creationId xmlns:a16="http://schemas.microsoft.com/office/drawing/2014/main" id="{EB68CF45-6199-4470-862D-4228240210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046" y="562708"/>
            <a:ext cx="4560277" cy="561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61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B9BA30-2385-4338-B24C-548288A12FDD}"/>
              </a:ext>
            </a:extLst>
          </p:cNvPr>
          <p:cNvSpPr txBox="1"/>
          <p:nvPr/>
        </p:nvSpPr>
        <p:spPr>
          <a:xfrm>
            <a:off x="1073791" y="847288"/>
            <a:ext cx="97815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Las </a:t>
            </a:r>
            <a:r>
              <a:rPr lang="es-ES" sz="3200" b="1" u="sng" dirty="0"/>
              <a:t>Congregaciones religiosas internacionales</a:t>
            </a:r>
            <a:r>
              <a:rPr lang="es-ES" sz="3200" b="1" dirty="0"/>
              <a:t>, como somos los Misioneros Redentoristas, pueden desempeñar un papel profético  en un </a:t>
            </a:r>
          </a:p>
          <a:p>
            <a:r>
              <a:rPr lang="es-ES" sz="3200" b="1" dirty="0"/>
              <a:t>en un mundo fragmentado y </a:t>
            </a:r>
          </a:p>
          <a:p>
            <a:r>
              <a:rPr lang="es-ES" sz="3200" b="1" dirty="0"/>
              <a:t>ser una </a:t>
            </a:r>
            <a:r>
              <a:rPr lang="es-ES" sz="3200" b="1" u="sng" dirty="0"/>
              <a:t>fuente de esperanza </a:t>
            </a:r>
          </a:p>
          <a:p>
            <a:r>
              <a:rPr lang="es-ES" sz="3200" b="1" dirty="0"/>
              <a:t>para un mundo a menudo </a:t>
            </a:r>
          </a:p>
          <a:p>
            <a:r>
              <a:rPr lang="es-ES" sz="3200" b="1" dirty="0"/>
              <a:t>desgarrado por conflictos </a:t>
            </a:r>
          </a:p>
          <a:p>
            <a:r>
              <a:rPr lang="es-ES" sz="3200" b="1" dirty="0"/>
              <a:t>culturales, étnicos y raciales, </a:t>
            </a:r>
          </a:p>
          <a:p>
            <a:r>
              <a:rPr lang="es-ES" sz="3200" b="1" dirty="0"/>
              <a:t>violencia y guerras.</a:t>
            </a:r>
            <a:endParaRPr lang="en-GB" sz="3200" b="1" dirty="0"/>
          </a:p>
        </p:txBody>
      </p:sp>
      <p:pic>
        <p:nvPicPr>
          <p:cNvPr id="8" name="Picture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349AE911-B9C8-4456-BF83-5D9B962EB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876" y="2009775"/>
            <a:ext cx="5040190" cy="385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334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3CB363-E065-4D71-AA8A-7BA81365161D}"/>
              </a:ext>
            </a:extLst>
          </p:cNvPr>
          <p:cNvSpPr txBox="1"/>
          <p:nvPr/>
        </p:nvSpPr>
        <p:spPr>
          <a:xfrm>
            <a:off x="9036543" y="324853"/>
            <a:ext cx="2700990" cy="61842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latin typeface="+mj-lt"/>
                <a:ea typeface="+mj-ea"/>
                <a:cs typeface="+mj-cs"/>
              </a:rPr>
              <a:t>El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proceso</a:t>
            </a:r>
            <a:r>
              <a:rPr lang="en-US" sz="2800" b="1" dirty="0">
                <a:latin typeface="+mj-lt"/>
                <a:ea typeface="+mj-ea"/>
                <a:cs typeface="+mj-cs"/>
              </a:rPr>
              <a:t> y la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búsqueda</a:t>
            </a:r>
            <a:r>
              <a:rPr lang="en-US" sz="2800" b="1" dirty="0">
                <a:latin typeface="+mj-lt"/>
                <a:ea typeface="+mj-ea"/>
                <a:cs typeface="+mj-cs"/>
              </a:rPr>
              <a:t> de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promover</a:t>
            </a:r>
            <a:r>
              <a:rPr lang="en-US" sz="2800" b="1" dirty="0"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comunidades</a:t>
            </a:r>
            <a:r>
              <a:rPr lang="en-US" sz="2800" b="1" dirty="0"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religiosas</a:t>
            </a:r>
            <a:r>
              <a:rPr lang="en-US" sz="2800" b="1" dirty="0"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internacionales</a:t>
            </a:r>
            <a:r>
              <a:rPr lang="en-US" sz="2800" b="1" dirty="0">
                <a:latin typeface="+mj-lt"/>
                <a:ea typeface="+mj-ea"/>
                <a:cs typeface="+mj-cs"/>
              </a:rPr>
              <a:t> e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interculturales</a:t>
            </a:r>
            <a:r>
              <a:rPr lang="en-US" sz="2800" b="1" dirty="0">
                <a:latin typeface="+mj-lt"/>
                <a:ea typeface="+mj-ea"/>
                <a:cs typeface="+mj-cs"/>
              </a:rPr>
              <a:t> se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basa</a:t>
            </a:r>
            <a:r>
              <a:rPr lang="en-US" sz="2800" b="1" dirty="0">
                <a:latin typeface="+mj-lt"/>
                <a:ea typeface="+mj-ea"/>
                <a:cs typeface="+mj-cs"/>
              </a:rPr>
              <a:t> no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sólo</a:t>
            </a:r>
            <a:r>
              <a:rPr lang="en-US" sz="2800" b="1" dirty="0"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en</a:t>
            </a:r>
            <a:r>
              <a:rPr lang="en-US" sz="2800" b="1" dirty="0">
                <a:latin typeface="+mj-lt"/>
                <a:ea typeface="+mj-ea"/>
                <a:cs typeface="+mj-cs"/>
              </a:rPr>
              <a:t> la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escasez</a:t>
            </a:r>
            <a:r>
              <a:rPr lang="en-US" sz="2800" b="1" dirty="0">
                <a:latin typeface="+mj-lt"/>
                <a:ea typeface="+mj-ea"/>
                <a:cs typeface="+mj-cs"/>
              </a:rPr>
              <a:t> de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vocaciones</a:t>
            </a:r>
            <a:r>
              <a:rPr lang="en-US" sz="2800" b="1" dirty="0"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en</a:t>
            </a:r>
            <a:r>
              <a:rPr lang="en-US" sz="2800" b="1" dirty="0"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algunas</a:t>
            </a:r>
            <a:r>
              <a:rPr lang="en-US" sz="2800" b="1" dirty="0"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partes</a:t>
            </a:r>
            <a:r>
              <a:rPr lang="en-US" sz="2800" b="1" dirty="0">
                <a:latin typeface="+mj-lt"/>
                <a:ea typeface="+mj-ea"/>
                <a:cs typeface="+mj-cs"/>
              </a:rPr>
              <a:t> del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mundo</a:t>
            </a:r>
            <a:r>
              <a:rPr lang="en-US" sz="2800" b="1" dirty="0">
                <a:latin typeface="+mj-lt"/>
                <a:ea typeface="+mj-ea"/>
                <a:cs typeface="+mj-cs"/>
              </a:rPr>
              <a:t>,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258688CB-3F2D-484B-B07E-73B340909C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1" b="2"/>
          <a:stretch/>
        </p:blipFill>
        <p:spPr>
          <a:xfrm>
            <a:off x="545238" y="858525"/>
            <a:ext cx="7624204" cy="521190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07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7C61B0-7D28-497D-AC35-5F24E01BADC5}"/>
              </a:ext>
            </a:extLst>
          </p:cNvPr>
          <p:cNvSpPr txBox="1"/>
          <p:nvPr/>
        </p:nvSpPr>
        <p:spPr>
          <a:xfrm>
            <a:off x="7780239" y="125841"/>
            <a:ext cx="4265044" cy="66925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 err="1">
                <a:latin typeface="+mj-lt"/>
                <a:ea typeface="+mj-ea"/>
                <a:cs typeface="+mj-cs"/>
              </a:rPr>
              <a:t>sino</a:t>
            </a:r>
            <a:r>
              <a:rPr lang="en-US" sz="3600" b="1" dirty="0"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latin typeface="+mj-lt"/>
                <a:ea typeface="+mj-ea"/>
                <a:cs typeface="+mj-cs"/>
              </a:rPr>
              <a:t>en</a:t>
            </a:r>
            <a:r>
              <a:rPr lang="en-US" sz="3600" b="1" dirty="0">
                <a:latin typeface="+mj-lt"/>
                <a:ea typeface="+mj-ea"/>
                <a:cs typeface="+mj-cs"/>
              </a:rPr>
              <a:t> el </a:t>
            </a:r>
            <a:r>
              <a:rPr lang="en-US" sz="3600" b="1" dirty="0" err="1">
                <a:latin typeface="+mj-lt"/>
                <a:ea typeface="+mj-ea"/>
                <a:cs typeface="+mj-cs"/>
              </a:rPr>
              <a:t>hecho</a:t>
            </a:r>
            <a:r>
              <a:rPr lang="en-US" sz="3600" b="1" dirty="0">
                <a:latin typeface="+mj-lt"/>
                <a:ea typeface="+mj-ea"/>
                <a:cs typeface="+mj-cs"/>
              </a:rPr>
              <a:t> de que </a:t>
            </a:r>
            <a:r>
              <a:rPr lang="en-US" sz="3600" b="1" dirty="0" err="1">
                <a:latin typeface="+mj-lt"/>
                <a:ea typeface="+mj-ea"/>
                <a:cs typeface="+mj-cs"/>
              </a:rPr>
              <a:t>en</a:t>
            </a:r>
            <a:r>
              <a:rPr lang="en-US" sz="3600" b="1" dirty="0">
                <a:latin typeface="+mj-lt"/>
                <a:ea typeface="+mj-ea"/>
                <a:cs typeface="+mj-cs"/>
              </a:rPr>
              <a:t> el </a:t>
            </a:r>
            <a:r>
              <a:rPr lang="en-US" sz="3600" b="1" dirty="0" err="1">
                <a:latin typeface="+mj-lt"/>
                <a:ea typeface="+mj-ea"/>
                <a:cs typeface="+mj-cs"/>
              </a:rPr>
              <a:t>corazón</a:t>
            </a:r>
            <a:r>
              <a:rPr lang="en-US" sz="3600" b="1" dirty="0">
                <a:latin typeface="+mj-lt"/>
                <a:ea typeface="+mj-ea"/>
                <a:cs typeface="+mj-cs"/>
              </a:rPr>
              <a:t> de la </a:t>
            </a:r>
            <a:r>
              <a:rPr lang="en-US" sz="3600" b="1" dirty="0" err="1">
                <a:latin typeface="+mj-lt"/>
                <a:ea typeface="+mj-ea"/>
                <a:cs typeface="+mj-cs"/>
              </a:rPr>
              <a:t>vocación</a:t>
            </a:r>
            <a:r>
              <a:rPr lang="en-US" sz="3600" b="1" dirty="0">
                <a:latin typeface="+mj-lt"/>
                <a:ea typeface="+mj-ea"/>
                <a:cs typeface="+mj-cs"/>
              </a:rPr>
              <a:t> religiosa-</a:t>
            </a:r>
            <a:r>
              <a:rPr lang="en-US" sz="3600" b="1" dirty="0" err="1">
                <a:latin typeface="+mj-lt"/>
                <a:ea typeface="+mj-ea"/>
                <a:cs typeface="+mj-cs"/>
              </a:rPr>
              <a:t>misionera</a:t>
            </a:r>
            <a:r>
              <a:rPr lang="en-US" sz="3600" b="1" dirty="0"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latin typeface="+mj-lt"/>
                <a:ea typeface="+mj-ea"/>
                <a:cs typeface="+mj-cs"/>
              </a:rPr>
              <a:t>está</a:t>
            </a:r>
            <a:r>
              <a:rPr lang="en-US" sz="3600" b="1" dirty="0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u="sng" dirty="0">
                <a:latin typeface="+mj-lt"/>
                <a:ea typeface="+mj-ea"/>
                <a:cs typeface="+mj-cs"/>
              </a:rPr>
              <a:t>la </a:t>
            </a:r>
            <a:r>
              <a:rPr lang="en-US" sz="3600" b="1" u="sng" dirty="0" err="1">
                <a:latin typeface="+mj-lt"/>
                <a:ea typeface="+mj-ea"/>
                <a:cs typeface="+mj-cs"/>
              </a:rPr>
              <a:t>llamada</a:t>
            </a:r>
            <a:r>
              <a:rPr lang="en-US" sz="3600" b="1" u="sng" dirty="0">
                <a:latin typeface="+mj-lt"/>
                <a:ea typeface="+mj-ea"/>
                <a:cs typeface="+mj-cs"/>
              </a:rPr>
              <a:t> a </a:t>
            </a:r>
            <a:r>
              <a:rPr lang="en-US" sz="3600" b="1" u="sng" dirty="0" err="1">
                <a:latin typeface="+mj-lt"/>
                <a:ea typeface="+mj-ea"/>
                <a:cs typeface="+mj-cs"/>
              </a:rPr>
              <a:t>testimoniar</a:t>
            </a:r>
            <a:r>
              <a:rPr lang="en-US" sz="3600" b="1" u="sng" dirty="0">
                <a:latin typeface="+mj-lt"/>
                <a:ea typeface="+mj-ea"/>
                <a:cs typeface="+mj-cs"/>
              </a:rPr>
              <a:t> el </a:t>
            </a:r>
            <a:r>
              <a:rPr lang="en-US" sz="3600" b="1" u="sng" dirty="0" err="1">
                <a:latin typeface="+mj-lt"/>
                <a:ea typeface="+mj-ea"/>
                <a:cs typeface="+mj-cs"/>
              </a:rPr>
              <a:t>Reino</a:t>
            </a:r>
            <a:r>
              <a:rPr lang="en-US" sz="3600" b="1" u="sng" dirty="0">
                <a:latin typeface="+mj-lt"/>
                <a:ea typeface="+mj-ea"/>
                <a:cs typeface="+mj-cs"/>
              </a:rPr>
              <a:t> de Dios,</a:t>
            </a:r>
            <a:r>
              <a:rPr lang="en-US" sz="3600" b="1" dirty="0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latin typeface="+mj-lt"/>
                <a:ea typeface="+mj-ea"/>
                <a:cs typeface="+mj-cs"/>
              </a:rPr>
              <a:t>ser </a:t>
            </a:r>
            <a:r>
              <a:rPr lang="en-US" sz="3600" b="1" u="sng" dirty="0">
                <a:latin typeface="+mj-lt"/>
                <a:ea typeface="+mj-ea"/>
                <a:cs typeface="+mj-cs"/>
              </a:rPr>
              <a:t>una </a:t>
            </a:r>
            <a:r>
              <a:rPr lang="en-US" sz="3600" b="1" u="sng" dirty="0" err="1">
                <a:latin typeface="+mj-lt"/>
                <a:ea typeface="+mj-ea"/>
                <a:cs typeface="+mj-cs"/>
              </a:rPr>
              <a:t>voz</a:t>
            </a:r>
            <a:r>
              <a:rPr lang="en-US" sz="3600" b="1" u="sng" dirty="0">
                <a:latin typeface="+mj-lt"/>
                <a:ea typeface="+mj-ea"/>
                <a:cs typeface="+mj-cs"/>
              </a:rPr>
              <a:t> </a:t>
            </a:r>
            <a:r>
              <a:rPr lang="en-US" sz="3600" b="1" u="sng" dirty="0" err="1">
                <a:latin typeface="+mj-lt"/>
                <a:ea typeface="+mj-ea"/>
                <a:cs typeface="+mj-cs"/>
              </a:rPr>
              <a:t>profética</a:t>
            </a:r>
            <a:r>
              <a:rPr lang="en-US" sz="3600" b="1" dirty="0"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latin typeface="+mj-lt"/>
                <a:ea typeface="+mj-ea"/>
                <a:cs typeface="+mj-cs"/>
              </a:rPr>
              <a:t>en</a:t>
            </a:r>
            <a:r>
              <a:rPr lang="en-US" sz="3600" b="1" dirty="0">
                <a:latin typeface="+mj-lt"/>
                <a:ea typeface="+mj-ea"/>
                <a:cs typeface="+mj-cs"/>
              </a:rPr>
              <a:t> la </a:t>
            </a:r>
            <a:r>
              <a:rPr lang="en-US" sz="3600" b="1" dirty="0" err="1">
                <a:latin typeface="+mj-lt"/>
                <a:ea typeface="+mj-ea"/>
                <a:cs typeface="+mj-cs"/>
              </a:rPr>
              <a:t>sociedad</a:t>
            </a:r>
            <a:r>
              <a:rPr lang="en-US" sz="3600" b="1" dirty="0"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latin typeface="+mj-lt"/>
                <a:ea typeface="+mj-ea"/>
                <a:cs typeface="+mj-cs"/>
              </a:rPr>
              <a:t>humana</a:t>
            </a:r>
            <a:r>
              <a:rPr lang="en-US" sz="3600" b="1" dirty="0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latin typeface="+mj-lt"/>
                <a:ea typeface="+mj-ea"/>
                <a:cs typeface="+mj-cs"/>
              </a:rPr>
              <a:t>y una </a:t>
            </a:r>
            <a:r>
              <a:rPr lang="en-US" sz="3600" b="1" dirty="0" err="1">
                <a:latin typeface="+mj-lt"/>
                <a:ea typeface="+mj-ea"/>
                <a:cs typeface="+mj-cs"/>
              </a:rPr>
              <a:t>fuente</a:t>
            </a:r>
            <a:r>
              <a:rPr lang="en-US" sz="3600" b="1" dirty="0">
                <a:latin typeface="+mj-lt"/>
                <a:ea typeface="+mj-ea"/>
                <a:cs typeface="+mj-cs"/>
              </a:rPr>
              <a:t> de </a:t>
            </a:r>
            <a:r>
              <a:rPr lang="en-US" sz="3600" b="1" dirty="0" err="1">
                <a:latin typeface="+mj-lt"/>
                <a:ea typeface="+mj-ea"/>
                <a:cs typeface="+mj-cs"/>
              </a:rPr>
              <a:t>esperanza</a:t>
            </a:r>
            <a:r>
              <a:rPr lang="en-US" sz="3600" b="1" dirty="0">
                <a:latin typeface="+mj-lt"/>
                <a:ea typeface="+mj-ea"/>
                <a:cs typeface="+mj-cs"/>
              </a:rPr>
              <a:t> para el </a:t>
            </a:r>
            <a:r>
              <a:rPr lang="en-US" sz="3600" b="1" dirty="0" err="1">
                <a:latin typeface="+mj-lt"/>
                <a:ea typeface="+mj-ea"/>
                <a:cs typeface="+mj-cs"/>
              </a:rPr>
              <a:t>mundo</a:t>
            </a:r>
            <a:r>
              <a:rPr lang="en-US" sz="3600" b="1" dirty="0"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31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4" name="Picture 3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74492F2F-96A6-46CF-BFF2-91264828A1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2" r="1" b="171"/>
          <a:stretch/>
        </p:blipFill>
        <p:spPr>
          <a:xfrm>
            <a:off x="879933" y="449192"/>
            <a:ext cx="6618682" cy="5343065"/>
          </a:xfrm>
          <a:custGeom>
            <a:avLst/>
            <a:gdLst>
              <a:gd name="connsiteX0" fmla="*/ 3025687 w 7761924"/>
              <a:gd name="connsiteY0" fmla="*/ 76 h 5343065"/>
              <a:gd name="connsiteX1" fmla="*/ 3372722 w 7761924"/>
              <a:gd name="connsiteY1" fmla="*/ 16088 h 5343065"/>
              <a:gd name="connsiteX2" fmla="*/ 7761924 w 7761924"/>
              <a:gd name="connsiteY2" fmla="*/ 3316816 h 5343065"/>
              <a:gd name="connsiteX3" fmla="*/ 3701109 w 7761924"/>
              <a:gd name="connsiteY3" fmla="*/ 5320611 h 5343065"/>
              <a:gd name="connsiteX4" fmla="*/ 36290 w 7761924"/>
              <a:gd name="connsiteY4" fmla="*/ 2696959 h 5343065"/>
              <a:gd name="connsiteX5" fmla="*/ 3025687 w 7761924"/>
              <a:gd name="connsiteY5" fmla="*/ 76 h 534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73340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859</Words>
  <Application>Microsoft Office PowerPoint</Application>
  <PresentationFormat>Widescreen</PresentationFormat>
  <Paragraphs>112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Rockwell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Manuel Rodríguez Delgado</dc:creator>
  <cp:lastModifiedBy>Manuel Rodríguez Delgado</cp:lastModifiedBy>
  <cp:revision>12</cp:revision>
  <dcterms:created xsi:type="dcterms:W3CDTF">2020-01-26T08:59:21Z</dcterms:created>
  <dcterms:modified xsi:type="dcterms:W3CDTF">2020-06-22T08:21:29Z</dcterms:modified>
</cp:coreProperties>
</file>