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p:cViewPr varScale="1">
        <p:scale>
          <a:sx n="114" d="100"/>
          <a:sy n="114" d="100"/>
        </p:scale>
        <p:origin x="1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160E8-D809-48C0-834B-79CC684BED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7CB758-231F-41F3-8CDF-3A6E74BC0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9B6D4-14E8-4FBE-8ECE-E6A0B7650285}"/>
              </a:ext>
            </a:extLst>
          </p:cNvPr>
          <p:cNvSpPr>
            <a:spLocks noGrp="1"/>
          </p:cNvSpPr>
          <p:nvPr>
            <p:ph type="dt" sz="half" idx="10"/>
          </p:nvPr>
        </p:nvSpPr>
        <p:spPr/>
        <p:txBody>
          <a:bodyPr/>
          <a:lstStyle/>
          <a:p>
            <a:fld id="{1F496BD5-74AB-4EFF-8C50-CD1443034B2C}" type="datetimeFigureOut">
              <a:rPr lang="en-US" smtClean="0"/>
              <a:t>9/21/2020</a:t>
            </a:fld>
            <a:endParaRPr lang="en-US"/>
          </a:p>
        </p:txBody>
      </p:sp>
      <p:sp>
        <p:nvSpPr>
          <p:cNvPr id="5" name="Footer Placeholder 4">
            <a:extLst>
              <a:ext uri="{FF2B5EF4-FFF2-40B4-BE49-F238E27FC236}">
                <a16:creationId xmlns:a16="http://schemas.microsoft.com/office/drawing/2014/main" id="{46EE7A11-3280-410C-95BA-4D206A3CC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F5312-63F6-47B5-AF6D-21276FCFAEEE}"/>
              </a:ext>
            </a:extLst>
          </p:cNvPr>
          <p:cNvSpPr>
            <a:spLocks noGrp="1"/>
          </p:cNvSpPr>
          <p:nvPr>
            <p:ph type="sldNum" sz="quarter" idx="12"/>
          </p:nvPr>
        </p:nvSpPr>
        <p:spPr/>
        <p:txBody>
          <a:bodyPr/>
          <a:lstStyle/>
          <a:p>
            <a:fld id="{701B30BE-2A67-41D0-87F8-9DB7C7DE23DC}" type="slidenum">
              <a:rPr lang="en-US" smtClean="0"/>
              <a:t>‹#›</a:t>
            </a:fld>
            <a:endParaRPr lang="en-US"/>
          </a:p>
        </p:txBody>
      </p:sp>
    </p:spTree>
    <p:extLst>
      <p:ext uri="{BB962C8B-B14F-4D97-AF65-F5344CB8AC3E}">
        <p14:creationId xmlns:p14="http://schemas.microsoft.com/office/powerpoint/2010/main" val="27136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2921-AF02-4622-A66A-8340B09DAA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C6E87-51EC-4916-8FFC-09CC072A7C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6E555-F41D-48C6-A9D9-C788C4186C9C}"/>
              </a:ext>
            </a:extLst>
          </p:cNvPr>
          <p:cNvSpPr>
            <a:spLocks noGrp="1"/>
          </p:cNvSpPr>
          <p:nvPr>
            <p:ph type="dt" sz="half" idx="10"/>
          </p:nvPr>
        </p:nvSpPr>
        <p:spPr/>
        <p:txBody>
          <a:bodyPr/>
          <a:lstStyle/>
          <a:p>
            <a:fld id="{1F496BD5-74AB-4EFF-8C50-CD1443034B2C}" type="datetimeFigureOut">
              <a:rPr lang="en-US" smtClean="0"/>
              <a:t>9/21/2020</a:t>
            </a:fld>
            <a:endParaRPr lang="en-US"/>
          </a:p>
        </p:txBody>
      </p:sp>
      <p:sp>
        <p:nvSpPr>
          <p:cNvPr id="5" name="Footer Placeholder 4">
            <a:extLst>
              <a:ext uri="{FF2B5EF4-FFF2-40B4-BE49-F238E27FC236}">
                <a16:creationId xmlns:a16="http://schemas.microsoft.com/office/drawing/2014/main" id="{C5176982-E784-4235-80C6-094763D2B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B150F-73C0-4D5A-B663-E93764B48730}"/>
              </a:ext>
            </a:extLst>
          </p:cNvPr>
          <p:cNvSpPr>
            <a:spLocks noGrp="1"/>
          </p:cNvSpPr>
          <p:nvPr>
            <p:ph type="sldNum" sz="quarter" idx="12"/>
          </p:nvPr>
        </p:nvSpPr>
        <p:spPr/>
        <p:txBody>
          <a:bodyPr/>
          <a:lstStyle/>
          <a:p>
            <a:fld id="{701B30BE-2A67-41D0-87F8-9DB7C7DE23DC}" type="slidenum">
              <a:rPr lang="en-US" smtClean="0"/>
              <a:t>‹#›</a:t>
            </a:fld>
            <a:endParaRPr lang="en-US"/>
          </a:p>
        </p:txBody>
      </p:sp>
    </p:spTree>
    <p:extLst>
      <p:ext uri="{BB962C8B-B14F-4D97-AF65-F5344CB8AC3E}">
        <p14:creationId xmlns:p14="http://schemas.microsoft.com/office/powerpoint/2010/main" val="252266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0BEB7-4598-4CF9-9EF9-9E4E0133DF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F95BA2-F57B-4E52-8504-141602A1B2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4D405-7284-4D7A-B7CB-905770CE9EC0}"/>
              </a:ext>
            </a:extLst>
          </p:cNvPr>
          <p:cNvSpPr>
            <a:spLocks noGrp="1"/>
          </p:cNvSpPr>
          <p:nvPr>
            <p:ph type="dt" sz="half" idx="10"/>
          </p:nvPr>
        </p:nvSpPr>
        <p:spPr/>
        <p:txBody>
          <a:bodyPr/>
          <a:lstStyle/>
          <a:p>
            <a:fld id="{1F496BD5-74AB-4EFF-8C50-CD1443034B2C}" type="datetimeFigureOut">
              <a:rPr lang="en-US" smtClean="0"/>
              <a:t>9/21/2020</a:t>
            </a:fld>
            <a:endParaRPr lang="en-US"/>
          </a:p>
        </p:txBody>
      </p:sp>
      <p:sp>
        <p:nvSpPr>
          <p:cNvPr id="5" name="Footer Placeholder 4">
            <a:extLst>
              <a:ext uri="{FF2B5EF4-FFF2-40B4-BE49-F238E27FC236}">
                <a16:creationId xmlns:a16="http://schemas.microsoft.com/office/drawing/2014/main" id="{B338AE4A-C8CD-4CE3-AE23-33744C591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4C3B4-CAC1-4820-8E72-FE4B0A4CB7EA}"/>
              </a:ext>
            </a:extLst>
          </p:cNvPr>
          <p:cNvSpPr>
            <a:spLocks noGrp="1"/>
          </p:cNvSpPr>
          <p:nvPr>
            <p:ph type="sldNum" sz="quarter" idx="12"/>
          </p:nvPr>
        </p:nvSpPr>
        <p:spPr/>
        <p:txBody>
          <a:bodyPr/>
          <a:lstStyle/>
          <a:p>
            <a:fld id="{701B30BE-2A67-41D0-87F8-9DB7C7DE23DC}" type="slidenum">
              <a:rPr lang="en-US" smtClean="0"/>
              <a:t>‹#›</a:t>
            </a:fld>
            <a:endParaRPr lang="en-US"/>
          </a:p>
        </p:txBody>
      </p:sp>
    </p:spTree>
    <p:extLst>
      <p:ext uri="{BB962C8B-B14F-4D97-AF65-F5344CB8AC3E}">
        <p14:creationId xmlns:p14="http://schemas.microsoft.com/office/powerpoint/2010/main" val="139013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169E-6C9D-417B-B0ED-95CB883D5C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FA1841-F97D-4FE2-B31D-769FF94AC9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B140F-24C2-4529-AC69-E1BED78E2698}"/>
              </a:ext>
            </a:extLst>
          </p:cNvPr>
          <p:cNvSpPr>
            <a:spLocks noGrp="1"/>
          </p:cNvSpPr>
          <p:nvPr>
            <p:ph type="dt" sz="half" idx="10"/>
          </p:nvPr>
        </p:nvSpPr>
        <p:spPr/>
        <p:txBody>
          <a:bodyPr/>
          <a:lstStyle/>
          <a:p>
            <a:fld id="{1F496BD5-74AB-4EFF-8C50-CD1443034B2C}" type="datetimeFigureOut">
              <a:rPr lang="en-US" smtClean="0"/>
              <a:t>9/21/2020</a:t>
            </a:fld>
            <a:endParaRPr lang="en-US"/>
          </a:p>
        </p:txBody>
      </p:sp>
      <p:sp>
        <p:nvSpPr>
          <p:cNvPr id="5" name="Footer Placeholder 4">
            <a:extLst>
              <a:ext uri="{FF2B5EF4-FFF2-40B4-BE49-F238E27FC236}">
                <a16:creationId xmlns:a16="http://schemas.microsoft.com/office/drawing/2014/main" id="{F42AE180-31AA-4884-935E-675856996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94DAA-BBAB-48D5-98EB-8249FF3438D2}"/>
              </a:ext>
            </a:extLst>
          </p:cNvPr>
          <p:cNvSpPr>
            <a:spLocks noGrp="1"/>
          </p:cNvSpPr>
          <p:nvPr>
            <p:ph type="sldNum" sz="quarter" idx="12"/>
          </p:nvPr>
        </p:nvSpPr>
        <p:spPr/>
        <p:txBody>
          <a:bodyPr/>
          <a:lstStyle/>
          <a:p>
            <a:fld id="{701B30BE-2A67-41D0-87F8-9DB7C7DE23DC}" type="slidenum">
              <a:rPr lang="en-US" smtClean="0"/>
              <a:t>‹#›</a:t>
            </a:fld>
            <a:endParaRPr lang="en-US"/>
          </a:p>
        </p:txBody>
      </p:sp>
    </p:spTree>
    <p:extLst>
      <p:ext uri="{BB962C8B-B14F-4D97-AF65-F5344CB8AC3E}">
        <p14:creationId xmlns:p14="http://schemas.microsoft.com/office/powerpoint/2010/main" val="144362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B6DE-7E9B-47C2-812B-5ACCE772C8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5E8B1B-A4EC-438B-9E46-2248C7A2F9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46E1F-A61E-494D-8158-467CFCD1BDA6}"/>
              </a:ext>
            </a:extLst>
          </p:cNvPr>
          <p:cNvSpPr>
            <a:spLocks noGrp="1"/>
          </p:cNvSpPr>
          <p:nvPr>
            <p:ph type="dt" sz="half" idx="10"/>
          </p:nvPr>
        </p:nvSpPr>
        <p:spPr/>
        <p:txBody>
          <a:bodyPr/>
          <a:lstStyle/>
          <a:p>
            <a:fld id="{1F496BD5-74AB-4EFF-8C50-CD1443034B2C}" type="datetimeFigureOut">
              <a:rPr lang="en-US" smtClean="0"/>
              <a:t>9/21/2020</a:t>
            </a:fld>
            <a:endParaRPr lang="en-US"/>
          </a:p>
        </p:txBody>
      </p:sp>
      <p:sp>
        <p:nvSpPr>
          <p:cNvPr id="5" name="Footer Placeholder 4">
            <a:extLst>
              <a:ext uri="{FF2B5EF4-FFF2-40B4-BE49-F238E27FC236}">
                <a16:creationId xmlns:a16="http://schemas.microsoft.com/office/drawing/2014/main" id="{CDFCA1C5-775B-47F5-B38A-896BE10E3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1FA81-D5E2-4E24-9665-70B6E8BDA897}"/>
              </a:ext>
            </a:extLst>
          </p:cNvPr>
          <p:cNvSpPr>
            <a:spLocks noGrp="1"/>
          </p:cNvSpPr>
          <p:nvPr>
            <p:ph type="sldNum" sz="quarter" idx="12"/>
          </p:nvPr>
        </p:nvSpPr>
        <p:spPr/>
        <p:txBody>
          <a:bodyPr/>
          <a:lstStyle/>
          <a:p>
            <a:fld id="{701B30BE-2A67-41D0-87F8-9DB7C7DE23DC}" type="slidenum">
              <a:rPr lang="en-US" smtClean="0"/>
              <a:t>‹#›</a:t>
            </a:fld>
            <a:endParaRPr lang="en-US"/>
          </a:p>
        </p:txBody>
      </p:sp>
    </p:spTree>
    <p:extLst>
      <p:ext uri="{BB962C8B-B14F-4D97-AF65-F5344CB8AC3E}">
        <p14:creationId xmlns:p14="http://schemas.microsoft.com/office/powerpoint/2010/main" val="200108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71A4-7946-4CDF-B0AC-D7BC76F21A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E32644-C03F-4A0A-B690-D863A33827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9A9A86-AC49-4634-A0CC-1DBC043653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0D309-883B-4FA2-8C67-93662F229710}"/>
              </a:ext>
            </a:extLst>
          </p:cNvPr>
          <p:cNvSpPr>
            <a:spLocks noGrp="1"/>
          </p:cNvSpPr>
          <p:nvPr>
            <p:ph type="dt" sz="half" idx="10"/>
          </p:nvPr>
        </p:nvSpPr>
        <p:spPr/>
        <p:txBody>
          <a:bodyPr/>
          <a:lstStyle/>
          <a:p>
            <a:fld id="{1F496BD5-74AB-4EFF-8C50-CD1443034B2C}" type="datetimeFigureOut">
              <a:rPr lang="en-US" smtClean="0"/>
              <a:t>9/21/2020</a:t>
            </a:fld>
            <a:endParaRPr lang="en-US"/>
          </a:p>
        </p:txBody>
      </p:sp>
      <p:sp>
        <p:nvSpPr>
          <p:cNvPr id="6" name="Footer Placeholder 5">
            <a:extLst>
              <a:ext uri="{FF2B5EF4-FFF2-40B4-BE49-F238E27FC236}">
                <a16:creationId xmlns:a16="http://schemas.microsoft.com/office/drawing/2014/main" id="{3BA07D58-3B5A-4962-9FDC-6CB12616F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66AB7-6975-4D64-A643-7D62ED8C570C}"/>
              </a:ext>
            </a:extLst>
          </p:cNvPr>
          <p:cNvSpPr>
            <a:spLocks noGrp="1"/>
          </p:cNvSpPr>
          <p:nvPr>
            <p:ph type="sldNum" sz="quarter" idx="12"/>
          </p:nvPr>
        </p:nvSpPr>
        <p:spPr/>
        <p:txBody>
          <a:bodyPr/>
          <a:lstStyle/>
          <a:p>
            <a:fld id="{701B30BE-2A67-41D0-87F8-9DB7C7DE23DC}" type="slidenum">
              <a:rPr lang="en-US" smtClean="0"/>
              <a:t>‹#›</a:t>
            </a:fld>
            <a:endParaRPr lang="en-US"/>
          </a:p>
        </p:txBody>
      </p:sp>
    </p:spTree>
    <p:extLst>
      <p:ext uri="{BB962C8B-B14F-4D97-AF65-F5344CB8AC3E}">
        <p14:creationId xmlns:p14="http://schemas.microsoft.com/office/powerpoint/2010/main" val="332226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EC1B-C3B0-4EF4-9D8F-CE44440BBD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B4FE2A-3201-4122-AC0F-B493973B8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507D1C-8B30-4BE7-8C09-3E79EF1B5B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7F4586-2769-45D8-A86C-2C5DED32C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76EFDC-A608-41FD-9C89-EEA495B430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29DDA-32C7-4743-942A-7EA40C58E7DE}"/>
              </a:ext>
            </a:extLst>
          </p:cNvPr>
          <p:cNvSpPr>
            <a:spLocks noGrp="1"/>
          </p:cNvSpPr>
          <p:nvPr>
            <p:ph type="dt" sz="half" idx="10"/>
          </p:nvPr>
        </p:nvSpPr>
        <p:spPr/>
        <p:txBody>
          <a:bodyPr/>
          <a:lstStyle/>
          <a:p>
            <a:fld id="{1F496BD5-74AB-4EFF-8C50-CD1443034B2C}" type="datetimeFigureOut">
              <a:rPr lang="en-US" smtClean="0"/>
              <a:t>9/21/2020</a:t>
            </a:fld>
            <a:endParaRPr lang="en-US"/>
          </a:p>
        </p:txBody>
      </p:sp>
      <p:sp>
        <p:nvSpPr>
          <p:cNvPr id="8" name="Footer Placeholder 7">
            <a:extLst>
              <a:ext uri="{FF2B5EF4-FFF2-40B4-BE49-F238E27FC236}">
                <a16:creationId xmlns:a16="http://schemas.microsoft.com/office/drawing/2014/main" id="{6099BD65-D8FC-4545-B77A-3F6751E807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4823C8-6C6E-408E-AC9D-4E117824496C}"/>
              </a:ext>
            </a:extLst>
          </p:cNvPr>
          <p:cNvSpPr>
            <a:spLocks noGrp="1"/>
          </p:cNvSpPr>
          <p:nvPr>
            <p:ph type="sldNum" sz="quarter" idx="12"/>
          </p:nvPr>
        </p:nvSpPr>
        <p:spPr/>
        <p:txBody>
          <a:bodyPr/>
          <a:lstStyle/>
          <a:p>
            <a:fld id="{701B30BE-2A67-41D0-87F8-9DB7C7DE23DC}" type="slidenum">
              <a:rPr lang="en-US" smtClean="0"/>
              <a:t>‹#›</a:t>
            </a:fld>
            <a:endParaRPr lang="en-US"/>
          </a:p>
        </p:txBody>
      </p:sp>
    </p:spTree>
    <p:extLst>
      <p:ext uri="{BB962C8B-B14F-4D97-AF65-F5344CB8AC3E}">
        <p14:creationId xmlns:p14="http://schemas.microsoft.com/office/powerpoint/2010/main" val="243342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5BC5-FF96-4BDC-A0A5-367F23FBA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F5C2F1-75A3-4315-A4E5-98FCD2300E20}"/>
              </a:ext>
            </a:extLst>
          </p:cNvPr>
          <p:cNvSpPr>
            <a:spLocks noGrp="1"/>
          </p:cNvSpPr>
          <p:nvPr>
            <p:ph type="dt" sz="half" idx="10"/>
          </p:nvPr>
        </p:nvSpPr>
        <p:spPr/>
        <p:txBody>
          <a:bodyPr/>
          <a:lstStyle/>
          <a:p>
            <a:fld id="{1F496BD5-74AB-4EFF-8C50-CD1443034B2C}" type="datetimeFigureOut">
              <a:rPr lang="en-US" smtClean="0"/>
              <a:t>9/21/2020</a:t>
            </a:fld>
            <a:endParaRPr lang="en-US"/>
          </a:p>
        </p:txBody>
      </p:sp>
      <p:sp>
        <p:nvSpPr>
          <p:cNvPr id="4" name="Footer Placeholder 3">
            <a:extLst>
              <a:ext uri="{FF2B5EF4-FFF2-40B4-BE49-F238E27FC236}">
                <a16:creationId xmlns:a16="http://schemas.microsoft.com/office/drawing/2014/main" id="{DDDA023A-3664-48C5-945A-1F0A842BB5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A95542-2A49-42FE-BB7A-13A07BF7A1C2}"/>
              </a:ext>
            </a:extLst>
          </p:cNvPr>
          <p:cNvSpPr>
            <a:spLocks noGrp="1"/>
          </p:cNvSpPr>
          <p:nvPr>
            <p:ph type="sldNum" sz="quarter" idx="12"/>
          </p:nvPr>
        </p:nvSpPr>
        <p:spPr/>
        <p:txBody>
          <a:bodyPr/>
          <a:lstStyle/>
          <a:p>
            <a:fld id="{701B30BE-2A67-41D0-87F8-9DB7C7DE23DC}" type="slidenum">
              <a:rPr lang="en-US" smtClean="0"/>
              <a:t>‹#›</a:t>
            </a:fld>
            <a:endParaRPr lang="en-US"/>
          </a:p>
        </p:txBody>
      </p:sp>
    </p:spTree>
    <p:extLst>
      <p:ext uri="{BB962C8B-B14F-4D97-AF65-F5344CB8AC3E}">
        <p14:creationId xmlns:p14="http://schemas.microsoft.com/office/powerpoint/2010/main" val="394768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AC254-D181-48BA-BB40-21F897D3BF17}"/>
              </a:ext>
            </a:extLst>
          </p:cNvPr>
          <p:cNvSpPr>
            <a:spLocks noGrp="1"/>
          </p:cNvSpPr>
          <p:nvPr>
            <p:ph type="dt" sz="half" idx="10"/>
          </p:nvPr>
        </p:nvSpPr>
        <p:spPr/>
        <p:txBody>
          <a:bodyPr/>
          <a:lstStyle/>
          <a:p>
            <a:fld id="{1F496BD5-74AB-4EFF-8C50-CD1443034B2C}" type="datetimeFigureOut">
              <a:rPr lang="en-US" smtClean="0"/>
              <a:t>9/21/2020</a:t>
            </a:fld>
            <a:endParaRPr lang="en-US"/>
          </a:p>
        </p:txBody>
      </p:sp>
      <p:sp>
        <p:nvSpPr>
          <p:cNvPr id="3" name="Footer Placeholder 2">
            <a:extLst>
              <a:ext uri="{FF2B5EF4-FFF2-40B4-BE49-F238E27FC236}">
                <a16:creationId xmlns:a16="http://schemas.microsoft.com/office/drawing/2014/main" id="{1A37B20D-C46D-47C4-A838-DD70EFC47D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C81952-7CC4-4B4A-A9E1-00C4B0397FDC}"/>
              </a:ext>
            </a:extLst>
          </p:cNvPr>
          <p:cNvSpPr>
            <a:spLocks noGrp="1"/>
          </p:cNvSpPr>
          <p:nvPr>
            <p:ph type="sldNum" sz="quarter" idx="12"/>
          </p:nvPr>
        </p:nvSpPr>
        <p:spPr/>
        <p:txBody>
          <a:bodyPr/>
          <a:lstStyle/>
          <a:p>
            <a:fld id="{701B30BE-2A67-41D0-87F8-9DB7C7DE23DC}" type="slidenum">
              <a:rPr lang="en-US" smtClean="0"/>
              <a:t>‹#›</a:t>
            </a:fld>
            <a:endParaRPr lang="en-US"/>
          </a:p>
        </p:txBody>
      </p:sp>
    </p:spTree>
    <p:extLst>
      <p:ext uri="{BB962C8B-B14F-4D97-AF65-F5344CB8AC3E}">
        <p14:creationId xmlns:p14="http://schemas.microsoft.com/office/powerpoint/2010/main" val="44246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FA52-FFDD-4E2D-82BB-7269CA40EE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8EA63E-31CA-4704-8AAE-B16BC5E19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2AD0D-38DB-4342-A978-5B9A3C8A7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30BE4-00A0-4227-9BDC-D7092FBB1972}"/>
              </a:ext>
            </a:extLst>
          </p:cNvPr>
          <p:cNvSpPr>
            <a:spLocks noGrp="1"/>
          </p:cNvSpPr>
          <p:nvPr>
            <p:ph type="dt" sz="half" idx="10"/>
          </p:nvPr>
        </p:nvSpPr>
        <p:spPr/>
        <p:txBody>
          <a:bodyPr/>
          <a:lstStyle/>
          <a:p>
            <a:fld id="{1F496BD5-74AB-4EFF-8C50-CD1443034B2C}" type="datetimeFigureOut">
              <a:rPr lang="en-US" smtClean="0"/>
              <a:t>9/21/2020</a:t>
            </a:fld>
            <a:endParaRPr lang="en-US"/>
          </a:p>
        </p:txBody>
      </p:sp>
      <p:sp>
        <p:nvSpPr>
          <p:cNvPr id="6" name="Footer Placeholder 5">
            <a:extLst>
              <a:ext uri="{FF2B5EF4-FFF2-40B4-BE49-F238E27FC236}">
                <a16:creationId xmlns:a16="http://schemas.microsoft.com/office/drawing/2014/main" id="{20A90778-1E07-414C-863B-2CFF49FB3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926E9-9EAB-4BBD-B57D-A00D99FB3B44}"/>
              </a:ext>
            </a:extLst>
          </p:cNvPr>
          <p:cNvSpPr>
            <a:spLocks noGrp="1"/>
          </p:cNvSpPr>
          <p:nvPr>
            <p:ph type="sldNum" sz="quarter" idx="12"/>
          </p:nvPr>
        </p:nvSpPr>
        <p:spPr/>
        <p:txBody>
          <a:bodyPr/>
          <a:lstStyle/>
          <a:p>
            <a:fld id="{701B30BE-2A67-41D0-87F8-9DB7C7DE23DC}" type="slidenum">
              <a:rPr lang="en-US" smtClean="0"/>
              <a:t>‹#›</a:t>
            </a:fld>
            <a:endParaRPr lang="en-US"/>
          </a:p>
        </p:txBody>
      </p:sp>
    </p:spTree>
    <p:extLst>
      <p:ext uri="{BB962C8B-B14F-4D97-AF65-F5344CB8AC3E}">
        <p14:creationId xmlns:p14="http://schemas.microsoft.com/office/powerpoint/2010/main" val="110763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0E30-770C-40D8-B407-9B0807D4B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5B9818-9D5B-4DEE-B51D-7657ACFEB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87CB1C-82CC-4FCD-8780-97344A518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0DA5BA-03F8-4D5D-8C66-16F391691592}"/>
              </a:ext>
            </a:extLst>
          </p:cNvPr>
          <p:cNvSpPr>
            <a:spLocks noGrp="1"/>
          </p:cNvSpPr>
          <p:nvPr>
            <p:ph type="dt" sz="half" idx="10"/>
          </p:nvPr>
        </p:nvSpPr>
        <p:spPr/>
        <p:txBody>
          <a:bodyPr/>
          <a:lstStyle/>
          <a:p>
            <a:fld id="{1F496BD5-74AB-4EFF-8C50-CD1443034B2C}" type="datetimeFigureOut">
              <a:rPr lang="en-US" smtClean="0"/>
              <a:t>9/21/2020</a:t>
            </a:fld>
            <a:endParaRPr lang="en-US"/>
          </a:p>
        </p:txBody>
      </p:sp>
      <p:sp>
        <p:nvSpPr>
          <p:cNvPr id="6" name="Footer Placeholder 5">
            <a:extLst>
              <a:ext uri="{FF2B5EF4-FFF2-40B4-BE49-F238E27FC236}">
                <a16:creationId xmlns:a16="http://schemas.microsoft.com/office/drawing/2014/main" id="{577BDFCA-60F8-4894-B831-844DF69E6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081F97-0AAB-4BC3-BA3F-C0D42F7018AD}"/>
              </a:ext>
            </a:extLst>
          </p:cNvPr>
          <p:cNvSpPr>
            <a:spLocks noGrp="1"/>
          </p:cNvSpPr>
          <p:nvPr>
            <p:ph type="sldNum" sz="quarter" idx="12"/>
          </p:nvPr>
        </p:nvSpPr>
        <p:spPr/>
        <p:txBody>
          <a:bodyPr/>
          <a:lstStyle/>
          <a:p>
            <a:fld id="{701B30BE-2A67-41D0-87F8-9DB7C7DE23DC}" type="slidenum">
              <a:rPr lang="en-US" smtClean="0"/>
              <a:t>‹#›</a:t>
            </a:fld>
            <a:endParaRPr lang="en-US"/>
          </a:p>
        </p:txBody>
      </p:sp>
    </p:spTree>
    <p:extLst>
      <p:ext uri="{BB962C8B-B14F-4D97-AF65-F5344CB8AC3E}">
        <p14:creationId xmlns:p14="http://schemas.microsoft.com/office/powerpoint/2010/main" val="77174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9F16B2-AB6A-4B98-9AA6-A1213178D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C99891-05F8-4EBE-95DE-00E227F55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50127-6AF6-4887-89E8-AFA38D2D4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96BD5-74AB-4EFF-8C50-CD1443034B2C}" type="datetimeFigureOut">
              <a:rPr lang="en-US" smtClean="0"/>
              <a:t>9/21/2020</a:t>
            </a:fld>
            <a:endParaRPr lang="en-US"/>
          </a:p>
        </p:txBody>
      </p:sp>
      <p:sp>
        <p:nvSpPr>
          <p:cNvPr id="5" name="Footer Placeholder 4">
            <a:extLst>
              <a:ext uri="{FF2B5EF4-FFF2-40B4-BE49-F238E27FC236}">
                <a16:creationId xmlns:a16="http://schemas.microsoft.com/office/drawing/2014/main" id="{B575B213-1972-485E-BD53-8DFD34D78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9465CE-F27D-4D55-BC38-860E01AF8D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B30BE-2A67-41D0-87F8-9DB7C7DE23DC}" type="slidenum">
              <a:rPr lang="en-US" smtClean="0"/>
              <a:t>‹#›</a:t>
            </a:fld>
            <a:endParaRPr lang="en-US"/>
          </a:p>
        </p:txBody>
      </p:sp>
    </p:spTree>
    <p:extLst>
      <p:ext uri="{BB962C8B-B14F-4D97-AF65-F5344CB8AC3E}">
        <p14:creationId xmlns:p14="http://schemas.microsoft.com/office/powerpoint/2010/main" val="377122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iscerninghearts.com/catholic-podcasts/st-alphonsus-ligouri-patron-of-confessors-and-theologians-pray-for-them-and-us/"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de.wikipedia.org/wiki/Redemptoristen"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Alphonsus_Maria_de%27_Liguori"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ravenglen/21257250533" TargetMode="External"/><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hyperlink" Target="https://en.wikipedia.org/wiki/Congregation_of_the_Most_Holy_Redeemer"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transforminggrace.wordpress.com/2010/03/02/holy-catholic-and-apostolic/" TargetMode="External"/><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internetmonk.com/archive/where-there-is-no-vision" TargetMode="Externa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cssr.news/formatio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mrstoutsblog.blogspot.com/2012/04/1a-global-issues-2012-unit-2-values.html"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Congregation_of_the_Most_Holy_Redeemer"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icondoit.wordpress.com/2010/06/30/small-steps-big-feat/"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B45BA1-AD8C-4994-B53E-270F1C506B44}"/>
              </a:ext>
            </a:extLst>
          </p:cNvPr>
          <p:cNvSpPr txBox="1"/>
          <p:nvPr/>
        </p:nvSpPr>
        <p:spPr>
          <a:xfrm>
            <a:off x="4535904" y="3989641"/>
            <a:ext cx="7074569" cy="2123658"/>
          </a:xfrm>
          <a:prstGeom prst="rect">
            <a:avLst/>
          </a:prstGeom>
          <a:noFill/>
        </p:spPr>
        <p:txBody>
          <a:bodyPr wrap="square" rtlCol="0">
            <a:spAutoFit/>
          </a:bodyPr>
          <a:lstStyle/>
          <a:p>
            <a:pPr algn="ctr"/>
            <a:endParaRPr lang="en-US" sz="6600" dirty="0"/>
          </a:p>
          <a:p>
            <a:pPr algn="ctr"/>
            <a:r>
              <a:rPr lang="en-US" sz="6600" dirty="0"/>
              <a:t>(Actualized in 2020)</a:t>
            </a:r>
          </a:p>
        </p:txBody>
      </p:sp>
      <p:pic>
        <p:nvPicPr>
          <p:cNvPr id="6" name="Picture 5" descr="A picture containing indoor, cat, sitting, table&#10;&#10;Description automatically generated">
            <a:extLst>
              <a:ext uri="{FF2B5EF4-FFF2-40B4-BE49-F238E27FC236}">
                <a16:creationId xmlns:a16="http://schemas.microsoft.com/office/drawing/2014/main" id="{61F42DE4-957C-49AA-9A4F-1F8169AD46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1527" y="1752493"/>
            <a:ext cx="3954377" cy="3774908"/>
          </a:xfrm>
          <a:prstGeom prst="rect">
            <a:avLst/>
          </a:prstGeom>
        </p:spPr>
      </p:pic>
      <p:sp>
        <p:nvSpPr>
          <p:cNvPr id="8" name="TextBox 7">
            <a:extLst>
              <a:ext uri="{FF2B5EF4-FFF2-40B4-BE49-F238E27FC236}">
                <a16:creationId xmlns:a16="http://schemas.microsoft.com/office/drawing/2014/main" id="{7AECB726-7D2D-467E-8898-63B6111F45E4}"/>
              </a:ext>
            </a:extLst>
          </p:cNvPr>
          <p:cNvSpPr txBox="1"/>
          <p:nvPr/>
        </p:nvSpPr>
        <p:spPr>
          <a:xfrm>
            <a:off x="1026694" y="575010"/>
            <a:ext cx="10583779" cy="1015663"/>
          </a:xfrm>
          <a:prstGeom prst="rect">
            <a:avLst/>
          </a:prstGeom>
          <a:noFill/>
        </p:spPr>
        <p:txBody>
          <a:bodyPr wrap="square" rtlCol="0">
            <a:spAutoFit/>
          </a:bodyPr>
          <a:lstStyle/>
          <a:p>
            <a:r>
              <a:rPr lang="en-US" sz="6000" i="1" dirty="0"/>
              <a:t>RATIO FORMATIONIS GENERALIS</a:t>
            </a:r>
          </a:p>
        </p:txBody>
      </p:sp>
      <p:pic>
        <p:nvPicPr>
          <p:cNvPr id="10" name="Picture 9" descr="A close up of a tool&#10;&#10;Description automatically generated">
            <a:extLst>
              <a:ext uri="{FF2B5EF4-FFF2-40B4-BE49-F238E27FC236}">
                <a16:creationId xmlns:a16="http://schemas.microsoft.com/office/drawing/2014/main" id="{6886D726-85EB-4019-A711-4050AB0D5B3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71360" y="1752493"/>
            <a:ext cx="3713261" cy="3355955"/>
          </a:xfrm>
          <a:prstGeom prst="rect">
            <a:avLst/>
          </a:prstGeom>
        </p:spPr>
      </p:pic>
    </p:spTree>
    <p:extLst>
      <p:ext uri="{BB962C8B-B14F-4D97-AF65-F5344CB8AC3E}">
        <p14:creationId xmlns:p14="http://schemas.microsoft.com/office/powerpoint/2010/main" val="70674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082239-A271-4384-8EF7-DBCA7DA6DC4D}"/>
              </a:ext>
            </a:extLst>
          </p:cNvPr>
          <p:cNvSpPr txBox="1"/>
          <p:nvPr/>
        </p:nvSpPr>
        <p:spPr>
          <a:xfrm>
            <a:off x="5040651" y="797510"/>
            <a:ext cx="6550731" cy="5262979"/>
          </a:xfrm>
          <a:prstGeom prst="rect">
            <a:avLst/>
          </a:prstGeom>
          <a:noFill/>
        </p:spPr>
        <p:txBody>
          <a:bodyPr wrap="square" rtlCol="0">
            <a:spAutoFit/>
          </a:bodyPr>
          <a:lstStyle/>
          <a:p>
            <a:pPr algn="ctr"/>
            <a:r>
              <a:rPr lang="en-US" sz="2400" b="1" dirty="0"/>
              <a:t>The profile of the Redemptorist Confrere shaped by the new vision of restructuring (cfr. Final Documents of the 24</a:t>
            </a:r>
            <a:r>
              <a:rPr lang="en-US" sz="2400" b="1" baseline="30000" dirty="0"/>
              <a:t>th</a:t>
            </a:r>
            <a:r>
              <a:rPr lang="en-US" sz="2400" b="1" dirty="0"/>
              <a:t> General Chapter, </a:t>
            </a:r>
          </a:p>
          <a:p>
            <a:pPr algn="ctr"/>
            <a:r>
              <a:rPr lang="en-US" sz="2400" b="1" dirty="0"/>
              <a:t>6.12 to 6.17).</a:t>
            </a:r>
          </a:p>
          <a:p>
            <a:endParaRPr lang="en-US" sz="2400" dirty="0"/>
          </a:p>
          <a:p>
            <a:r>
              <a:rPr lang="en-US" sz="2400" b="1" i="1" dirty="0"/>
              <a:t>6.12  The principles of restructuring assure the continuity of our fundamental identity and mission as Redemptorists in our Church and in the world.  At the same time, they call for new realities and structures that would give fresh impetus to that mission and identity.</a:t>
            </a:r>
          </a:p>
          <a:p>
            <a:endParaRPr lang="en-US" sz="2400" dirty="0"/>
          </a:p>
          <a:p>
            <a:r>
              <a:rPr lang="en-US" sz="2400" b="1" i="1" dirty="0"/>
              <a:t>6.13  This is a possible profile of a confrere in a </a:t>
            </a:r>
          </a:p>
          <a:p>
            <a:r>
              <a:rPr lang="en-US" sz="2400" b="1" i="1" dirty="0"/>
              <a:t>re-structured Congregation.</a:t>
            </a:r>
          </a:p>
        </p:txBody>
      </p:sp>
      <p:pic>
        <p:nvPicPr>
          <p:cNvPr id="6" name="Picture 5" descr="A person wearing a suit and tie&#10;&#10;Description automatically generated">
            <a:extLst>
              <a:ext uri="{FF2B5EF4-FFF2-40B4-BE49-F238E27FC236}">
                <a16:creationId xmlns:a16="http://schemas.microsoft.com/office/drawing/2014/main" id="{9D19A350-EC9A-4C84-B631-FE852C5328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0664" y="797510"/>
            <a:ext cx="3785579" cy="5116749"/>
          </a:xfrm>
          <a:prstGeom prst="rect">
            <a:avLst/>
          </a:prstGeom>
        </p:spPr>
      </p:pic>
    </p:spTree>
    <p:extLst>
      <p:ext uri="{BB962C8B-B14F-4D97-AF65-F5344CB8AC3E}">
        <p14:creationId xmlns:p14="http://schemas.microsoft.com/office/powerpoint/2010/main" val="69930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E9CF1-E493-4524-B6FB-6445440C7BF8}"/>
              </a:ext>
            </a:extLst>
          </p:cNvPr>
          <p:cNvSpPr txBox="1"/>
          <p:nvPr/>
        </p:nvSpPr>
        <p:spPr>
          <a:xfrm>
            <a:off x="939567" y="771787"/>
            <a:ext cx="5967071" cy="1446550"/>
          </a:xfrm>
          <a:prstGeom prst="rect">
            <a:avLst/>
          </a:prstGeom>
          <a:noFill/>
        </p:spPr>
        <p:txBody>
          <a:bodyPr wrap="square" rtlCol="0">
            <a:spAutoFit/>
          </a:bodyPr>
          <a:lstStyle/>
          <a:p>
            <a:r>
              <a:rPr lang="en-US" sz="2400" b="1" i="1" dirty="0"/>
              <a:t>6.14  This confrere would participate in a Novitiate program of various Units, usually belonging to the same Conference.  </a:t>
            </a:r>
          </a:p>
          <a:p>
            <a:endParaRPr lang="en-US" sz="1600" dirty="0"/>
          </a:p>
        </p:txBody>
      </p:sp>
      <p:pic>
        <p:nvPicPr>
          <p:cNvPr id="4" name="Picture 3" descr="A picture containing valley, nature, mountain, train&#10;&#10;Description automatically generated">
            <a:extLst>
              <a:ext uri="{FF2B5EF4-FFF2-40B4-BE49-F238E27FC236}">
                <a16:creationId xmlns:a16="http://schemas.microsoft.com/office/drawing/2014/main" id="{35990F58-9722-4817-8681-D0DAB0A274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79090" y="280481"/>
            <a:ext cx="4287097" cy="2715638"/>
          </a:xfrm>
          <a:prstGeom prst="rect">
            <a:avLst/>
          </a:prstGeom>
        </p:spPr>
      </p:pic>
      <p:pic>
        <p:nvPicPr>
          <p:cNvPr id="6" name="Picture 5" descr="A picture containing indoor, sitting, looking, small&#10;&#10;Description automatically generated">
            <a:extLst>
              <a:ext uri="{FF2B5EF4-FFF2-40B4-BE49-F238E27FC236}">
                <a16:creationId xmlns:a16="http://schemas.microsoft.com/office/drawing/2014/main" id="{23DF9AA8-EB63-4F86-AE90-60BDDBF4945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9671" y="2280051"/>
            <a:ext cx="3009524" cy="4126984"/>
          </a:xfrm>
          <a:prstGeom prst="rect">
            <a:avLst/>
          </a:prstGeom>
        </p:spPr>
      </p:pic>
      <p:sp>
        <p:nvSpPr>
          <p:cNvPr id="8" name="TextBox 7">
            <a:extLst>
              <a:ext uri="{FF2B5EF4-FFF2-40B4-BE49-F238E27FC236}">
                <a16:creationId xmlns:a16="http://schemas.microsoft.com/office/drawing/2014/main" id="{A033C908-DE8D-4535-BFD9-3A724B1F5993}"/>
              </a:ext>
            </a:extLst>
          </p:cNvPr>
          <p:cNvSpPr txBox="1"/>
          <p:nvPr/>
        </p:nvSpPr>
        <p:spPr>
          <a:xfrm>
            <a:off x="3676698" y="3119403"/>
            <a:ext cx="7830766" cy="3170099"/>
          </a:xfrm>
          <a:prstGeom prst="rect">
            <a:avLst/>
          </a:prstGeom>
          <a:noFill/>
        </p:spPr>
        <p:txBody>
          <a:bodyPr wrap="square" rtlCol="0">
            <a:spAutoFit/>
          </a:bodyPr>
          <a:lstStyle/>
          <a:p>
            <a:pPr algn="just"/>
            <a:r>
              <a:rPr lang="en-US" sz="2000" b="1" dirty="0"/>
              <a:t>Comment: In general, this is going well within the whole Congregation.  However, some exceptions have had to be made because of special circumstances, including the restrictions on travel and the obtaining of visas to some countries.  What we have seen is that the common Conference novitiates create long-lasting relationships and bonds between confreres from different Units.  Where there is common preparation for Perpetual Vows programs in the Conferences, these relationships and bonds are strengthened with the coming together again of the confrere candidates.  These strong relationships influence and benefit the overall Mission of the Congregation.</a:t>
            </a:r>
          </a:p>
        </p:txBody>
      </p:sp>
      <p:sp>
        <p:nvSpPr>
          <p:cNvPr id="9" name="TextBox 8">
            <a:extLst>
              <a:ext uri="{FF2B5EF4-FFF2-40B4-BE49-F238E27FC236}">
                <a16:creationId xmlns:a16="http://schemas.microsoft.com/office/drawing/2014/main" id="{ED726530-EE0B-48E2-8586-DC8E35F760A0}"/>
              </a:ext>
            </a:extLst>
          </p:cNvPr>
          <p:cNvSpPr txBox="1"/>
          <p:nvPr/>
        </p:nvSpPr>
        <p:spPr>
          <a:xfrm>
            <a:off x="3044757" y="2043686"/>
            <a:ext cx="3861881" cy="1015663"/>
          </a:xfrm>
          <a:prstGeom prst="rect">
            <a:avLst/>
          </a:prstGeom>
          <a:noFill/>
        </p:spPr>
        <p:txBody>
          <a:bodyPr wrap="square" rtlCol="0">
            <a:spAutoFit/>
          </a:bodyPr>
          <a:lstStyle/>
          <a:p>
            <a:r>
              <a:rPr lang="en-US" sz="2000" b="1" i="1" dirty="0"/>
              <a:t>He would interact with confreres from other countries, cultures, and maybe even languages.</a:t>
            </a:r>
          </a:p>
        </p:txBody>
      </p:sp>
    </p:spTree>
    <p:extLst>
      <p:ext uri="{BB962C8B-B14F-4D97-AF65-F5344CB8AC3E}">
        <p14:creationId xmlns:p14="http://schemas.microsoft.com/office/powerpoint/2010/main" val="3466601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42D248-1F95-4AC8-9F1E-95234E24134E}"/>
              </a:ext>
            </a:extLst>
          </p:cNvPr>
          <p:cNvSpPr txBox="1"/>
          <p:nvPr/>
        </p:nvSpPr>
        <p:spPr>
          <a:xfrm>
            <a:off x="645501" y="585410"/>
            <a:ext cx="6738524" cy="2985433"/>
          </a:xfrm>
          <a:prstGeom prst="rect">
            <a:avLst/>
          </a:prstGeom>
          <a:noFill/>
        </p:spPr>
        <p:txBody>
          <a:bodyPr wrap="square" rtlCol="0">
            <a:spAutoFit/>
          </a:bodyPr>
          <a:lstStyle/>
          <a:p>
            <a:r>
              <a:rPr lang="en-US" sz="2400" b="1" i="1" dirty="0"/>
              <a:t>6.15 During his initial formation the Redemptorist confrere would learn about the Charism of the Congregation and the special gifts and apostolates of his own Unit.  He would understand from our history that constant renewal and restructuring have been vital for the continuity and continuation of our mission.</a:t>
            </a:r>
          </a:p>
          <a:p>
            <a:endParaRPr lang="en-US" sz="2000" dirty="0"/>
          </a:p>
        </p:txBody>
      </p:sp>
      <p:pic>
        <p:nvPicPr>
          <p:cNvPr id="4" name="Picture 3" descr="Satellite view of Earth">
            <a:extLst>
              <a:ext uri="{FF2B5EF4-FFF2-40B4-BE49-F238E27FC236}">
                <a16:creationId xmlns:a16="http://schemas.microsoft.com/office/drawing/2014/main" id="{0B7447D0-0EC9-4A58-8632-DA9E860EE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009" y="1"/>
            <a:ext cx="4089990" cy="3400868"/>
          </a:xfrm>
          <a:prstGeom prst="rect">
            <a:avLst/>
          </a:prstGeom>
        </p:spPr>
      </p:pic>
      <p:sp>
        <p:nvSpPr>
          <p:cNvPr id="5" name="TextBox 4">
            <a:extLst>
              <a:ext uri="{FF2B5EF4-FFF2-40B4-BE49-F238E27FC236}">
                <a16:creationId xmlns:a16="http://schemas.microsoft.com/office/drawing/2014/main" id="{85999A30-786A-4233-BB4D-96E645406440}"/>
              </a:ext>
            </a:extLst>
          </p:cNvPr>
          <p:cNvSpPr txBox="1"/>
          <p:nvPr/>
        </p:nvSpPr>
        <p:spPr>
          <a:xfrm>
            <a:off x="695579" y="3570843"/>
            <a:ext cx="10956564" cy="3139321"/>
          </a:xfrm>
          <a:prstGeom prst="rect">
            <a:avLst/>
          </a:prstGeom>
          <a:noFill/>
        </p:spPr>
        <p:txBody>
          <a:bodyPr wrap="square" rtlCol="0">
            <a:spAutoFit/>
          </a:bodyPr>
          <a:lstStyle/>
          <a:p>
            <a:r>
              <a:rPr lang="en-US" sz="2200" b="1" i="1" dirty="0"/>
              <a:t>6.16 When the confrere makes his vows, his commitment will be to the whole Congregation and not simply to a particular Unit.  This commitment will be given practical expression in the Unit and the Conference to which he belongs.  He will need to have a wider grasp of the changing circumstances, human realities and apostolic priorities not only of his Unit but of the entire Conference to which his Unit belongs.  He will, for example, have to learn about the phenomenon of migrants within the geographic area of the Conference.  He will, to give another example, be able to participate in the ministry of Redemptorist shrines within his Conference, a ministry growing in importance within the modern phenomenon of popular religious devotion.</a:t>
            </a:r>
          </a:p>
        </p:txBody>
      </p:sp>
    </p:spTree>
    <p:extLst>
      <p:ext uri="{BB962C8B-B14F-4D97-AF65-F5344CB8AC3E}">
        <p14:creationId xmlns:p14="http://schemas.microsoft.com/office/powerpoint/2010/main" val="148380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AAC659-DA99-4715-AC96-E98D7241E450}"/>
              </a:ext>
            </a:extLst>
          </p:cNvPr>
          <p:cNvSpPr txBox="1"/>
          <p:nvPr/>
        </p:nvSpPr>
        <p:spPr>
          <a:xfrm>
            <a:off x="452555" y="728129"/>
            <a:ext cx="6390697" cy="5632311"/>
          </a:xfrm>
          <a:prstGeom prst="rect">
            <a:avLst/>
          </a:prstGeom>
          <a:noFill/>
        </p:spPr>
        <p:txBody>
          <a:bodyPr wrap="square" rtlCol="0">
            <a:spAutoFit/>
          </a:bodyPr>
          <a:lstStyle/>
          <a:p>
            <a:r>
              <a:rPr lang="en-US" sz="3600" b="1" i="1" dirty="0"/>
              <a:t>6.17  Above all, the Redemptorist confrere will know that he belongs to and willingly participates in the mission of the world-wide Congregation that takes seriously the challenge of being alert to the signs of the times and the making of vital apostolic decisions that respond ever anew to our call to mission.</a:t>
            </a:r>
          </a:p>
        </p:txBody>
      </p:sp>
      <p:pic>
        <p:nvPicPr>
          <p:cNvPr id="4" name="Picture 3" descr="A picture containing device&#10;&#10;Description automatically generated">
            <a:extLst>
              <a:ext uri="{FF2B5EF4-FFF2-40B4-BE49-F238E27FC236}">
                <a16:creationId xmlns:a16="http://schemas.microsoft.com/office/drawing/2014/main" id="{8E9AE988-DBC5-4CB8-97A7-EA953427A70E}"/>
              </a:ext>
            </a:extLst>
          </p:cNvPr>
          <p:cNvPicPr>
            <a:picLocks noChangeAspect="1"/>
          </p:cNvPicPr>
          <p:nvPr/>
        </p:nvPicPr>
        <p:blipFill>
          <a:blip r:embed="rId2">
            <a:alphaModFix amt="8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40960" y="1350657"/>
            <a:ext cx="5093724" cy="4433662"/>
          </a:xfrm>
          <a:prstGeom prst="rect">
            <a:avLst/>
          </a:prstGeom>
          <a:solidFill>
            <a:srgbClr val="92D050"/>
          </a:solidFill>
        </p:spPr>
      </p:pic>
      <p:sp>
        <p:nvSpPr>
          <p:cNvPr id="5" name="TextBox 4">
            <a:extLst>
              <a:ext uri="{FF2B5EF4-FFF2-40B4-BE49-F238E27FC236}">
                <a16:creationId xmlns:a16="http://schemas.microsoft.com/office/drawing/2014/main" id="{4EAB9A2E-9B6A-4676-A929-AF96CD6018C8}"/>
              </a:ext>
            </a:extLst>
          </p:cNvPr>
          <p:cNvSpPr txBox="1"/>
          <p:nvPr/>
        </p:nvSpPr>
        <p:spPr>
          <a:xfrm>
            <a:off x="7098276" y="6956246"/>
            <a:ext cx="5093724" cy="230832"/>
          </a:xfrm>
          <a:prstGeom prst="rect">
            <a:avLst/>
          </a:prstGeom>
          <a:noFill/>
        </p:spPr>
        <p:txBody>
          <a:bodyPr wrap="square" rtlCol="0">
            <a:spAutoFit/>
          </a:bodyPr>
          <a:lstStyle/>
          <a:p>
            <a:r>
              <a:rPr lang="en-US" sz="900">
                <a:hlinkClick r:id="rId3" tooltip="http://transforminggrace.wordpress.com/2010/03/02/holy-catholic-and-apostolic/"/>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172639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estion mark on green pastel background">
            <a:extLst>
              <a:ext uri="{FF2B5EF4-FFF2-40B4-BE49-F238E27FC236}">
                <a16:creationId xmlns:a16="http://schemas.microsoft.com/office/drawing/2014/main" id="{DBD26ECE-06C8-48D6-8840-3DEEE28F1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3430572-16C0-4E93-9429-90ED18DFC167}"/>
              </a:ext>
            </a:extLst>
          </p:cNvPr>
          <p:cNvSpPr txBox="1"/>
          <p:nvPr/>
        </p:nvSpPr>
        <p:spPr>
          <a:xfrm>
            <a:off x="719869" y="86916"/>
            <a:ext cx="5552339" cy="6771084"/>
          </a:xfrm>
          <a:prstGeom prst="rect">
            <a:avLst/>
          </a:prstGeom>
          <a:noFill/>
        </p:spPr>
        <p:txBody>
          <a:bodyPr wrap="square" rtlCol="0">
            <a:spAutoFit/>
          </a:bodyPr>
          <a:lstStyle/>
          <a:p>
            <a:r>
              <a:rPr lang="en-US" sz="3200" b="1" dirty="0"/>
              <a:t>Some questions for our reflection</a:t>
            </a:r>
            <a:r>
              <a:rPr lang="it-IT" sz="3200" b="1" dirty="0"/>
              <a:t>:</a:t>
            </a:r>
          </a:p>
          <a:p>
            <a:endParaRPr lang="it-IT" sz="3200" dirty="0"/>
          </a:p>
          <a:p>
            <a:r>
              <a:rPr lang="en-US" sz="3200" b="1" dirty="0">
                <a:effectLst/>
                <a:latin typeface="Calibri" panose="020F0502020204030204" pitchFamily="34" charset="0"/>
                <a:ea typeface="Calibri" panose="020F0502020204030204" pitchFamily="34" charset="0"/>
                <a:cs typeface="Times New Roman" panose="02020603050405020304" pitchFamily="18" charset="0"/>
              </a:rPr>
              <a:t>1.  In light of the evaluation of the formation programs asked for by the 25</a:t>
            </a:r>
            <a:r>
              <a:rPr lang="en-US" sz="32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General Chapter, do you think that a justified starting point is the Updated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Ratio Formationis</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Generalis</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of 2020, that is, the document that presents guidelines, principles and values that regulate formation?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482E7A06-1EA9-44F3-BDAD-B484BA672A76}"/>
              </a:ext>
            </a:extLst>
          </p:cNvPr>
          <p:cNvSpPr txBox="1"/>
          <p:nvPr/>
        </p:nvSpPr>
        <p:spPr>
          <a:xfrm>
            <a:off x="7305368" y="5919019"/>
            <a:ext cx="4175823" cy="646331"/>
          </a:xfrm>
          <a:prstGeom prst="rect">
            <a:avLst/>
          </a:prstGeom>
          <a:noFill/>
        </p:spPr>
        <p:txBody>
          <a:bodyPr wrap="square" rtlCol="0">
            <a:spAutoFit/>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Please explain?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276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3C0FE3-B71B-44F1-B691-2A807E14F162}"/>
              </a:ext>
            </a:extLst>
          </p:cNvPr>
          <p:cNvSpPr txBox="1"/>
          <p:nvPr/>
        </p:nvSpPr>
        <p:spPr>
          <a:xfrm>
            <a:off x="981512" y="704675"/>
            <a:ext cx="10150679" cy="6368859"/>
          </a:xfrm>
          <a:prstGeom prst="rect">
            <a:avLst/>
          </a:prstGeom>
          <a:noFill/>
        </p:spPr>
        <p:txBody>
          <a:bodyPr wrap="square" rtlCol="0">
            <a:spAutoFit/>
          </a:bodyPr>
          <a:lstStyle/>
          <a:p>
            <a:pPr marL="342900" marR="0" lvl="0" indent="-342900" algn="just">
              <a:lnSpc>
                <a:spcPct val="107000"/>
              </a:lnSpc>
              <a:spcBef>
                <a:spcPts val="0"/>
              </a:spcBef>
              <a:spcAft>
                <a:spcPts val="0"/>
              </a:spcAft>
              <a:buAutoNum type="arabicPeriod" startAt="2"/>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Concretely, how have Restructuring and Reconfiguration influenced formation in your Conference?</a:t>
            </a:r>
          </a:p>
          <a:p>
            <a:pPr marL="342900" marR="0" lvl="0" indent="-342900" algn="just">
              <a:lnSpc>
                <a:spcPct val="107000"/>
              </a:lnSpc>
              <a:spcBef>
                <a:spcPts val="0"/>
              </a:spcBef>
              <a:spcAft>
                <a:spcPts val="0"/>
              </a:spcAft>
              <a:buAutoNum type="arabicPeriod" startAt="2"/>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AutoNum type="arabicPeriod" startAt="2"/>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AutoNum type="arabicPeriod" startAt="2"/>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800" b="1" dirty="0">
                <a:effectLst/>
                <a:latin typeface="Calibri" panose="020F0502020204030204" pitchFamily="34" charset="0"/>
                <a:ea typeface="Calibri" panose="020F0502020204030204" pitchFamily="34" charset="0"/>
                <a:cs typeface="Times New Roman" panose="02020603050405020304" pitchFamily="18" charset="0"/>
              </a:rPr>
              <a:t>3. What should we as a Congregation do to continue to strengthen our formation programs for the sake of “truly preparing future Redemptorist for the mission of the Congregation as presented in the priorities of the Conference” (Decision, # 30, 25</a:t>
            </a:r>
            <a:r>
              <a:rPr lang="en-US" sz="2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General Chapter).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street sign&#10;&#10;Description automatically generated">
            <a:extLst>
              <a:ext uri="{FF2B5EF4-FFF2-40B4-BE49-F238E27FC236}">
                <a16:creationId xmlns:a16="http://schemas.microsoft.com/office/drawing/2014/main" id="{0FE67220-C02D-4AB7-A175-EAE7E1A33B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flipH="1" flipV="1">
            <a:off x="3333315" y="1729558"/>
            <a:ext cx="5447072" cy="2565995"/>
          </a:xfrm>
          <a:prstGeom prst="rect">
            <a:avLst/>
          </a:prstGeom>
        </p:spPr>
      </p:pic>
    </p:spTree>
    <p:extLst>
      <p:ext uri="{BB962C8B-B14F-4D97-AF65-F5344CB8AC3E}">
        <p14:creationId xmlns:p14="http://schemas.microsoft.com/office/powerpoint/2010/main" val="1295472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2A20C4-EECF-446D-94CF-FD9A9BC6D9A9}"/>
              </a:ext>
            </a:extLst>
          </p:cNvPr>
          <p:cNvSpPr txBox="1"/>
          <p:nvPr/>
        </p:nvSpPr>
        <p:spPr>
          <a:xfrm>
            <a:off x="815160" y="1705375"/>
            <a:ext cx="9949343" cy="4154984"/>
          </a:xfrm>
          <a:prstGeom prst="rect">
            <a:avLst/>
          </a:prstGeom>
          <a:noFill/>
        </p:spPr>
        <p:txBody>
          <a:bodyPr wrap="square" rtlCol="0">
            <a:spAutoFit/>
          </a:bodyPr>
          <a:lstStyle/>
          <a:p>
            <a:r>
              <a:rPr lang="it-IT" sz="4000" b="1" dirty="0" err="1"/>
              <a:t>Recources</a:t>
            </a:r>
            <a:r>
              <a:rPr lang="it-IT" sz="4000" b="1" dirty="0"/>
              <a:t> and </a:t>
            </a:r>
          </a:p>
          <a:p>
            <a:r>
              <a:rPr lang="it-IT" sz="4000" b="1" dirty="0" err="1"/>
              <a:t>References</a:t>
            </a:r>
            <a:r>
              <a:rPr lang="it-IT" sz="4000" b="1" dirty="0"/>
              <a:t>:</a:t>
            </a:r>
          </a:p>
          <a:p>
            <a:endParaRPr lang="it-IT" sz="3200" dirty="0"/>
          </a:p>
          <a:p>
            <a:r>
              <a:rPr lang="it-IT" sz="3200" i="1" dirty="0" err="1"/>
              <a:t>Formation</a:t>
            </a:r>
            <a:r>
              <a:rPr lang="it-IT" sz="3200" i="1" dirty="0"/>
              <a:t> </a:t>
            </a:r>
            <a:r>
              <a:rPr lang="it-IT" sz="3200" i="1" dirty="0" err="1"/>
              <a:t>webpage</a:t>
            </a:r>
            <a:r>
              <a:rPr lang="it-IT" sz="3200" i="1" dirty="0"/>
              <a:t>:</a:t>
            </a:r>
          </a:p>
          <a:p>
            <a:endParaRPr lang="it-IT" sz="3200" dirty="0"/>
          </a:p>
          <a:p>
            <a:r>
              <a:rPr lang="it-IT" sz="3200" dirty="0">
                <a:hlinkClick r:id="rId2"/>
              </a:rPr>
              <a:t>www.cssr.news/formation/</a:t>
            </a:r>
            <a:endParaRPr lang="it-IT" sz="3200" dirty="0"/>
          </a:p>
          <a:p>
            <a:endParaRPr lang="it-IT" sz="3200" dirty="0"/>
          </a:p>
          <a:p>
            <a:r>
              <a:rPr lang="it-IT" sz="2400" dirty="0"/>
              <a:t>(1. 2020 </a:t>
            </a:r>
            <a:r>
              <a:rPr lang="it-IT" sz="2400" i="1" dirty="0"/>
              <a:t>Ratio Formationis Generalis</a:t>
            </a:r>
            <a:r>
              <a:rPr lang="it-IT" sz="2400" dirty="0"/>
              <a:t>)</a:t>
            </a:r>
          </a:p>
        </p:txBody>
      </p:sp>
      <p:pic>
        <p:nvPicPr>
          <p:cNvPr id="4" name="Picture 3" descr="Stack of files">
            <a:extLst>
              <a:ext uri="{FF2B5EF4-FFF2-40B4-BE49-F238E27FC236}">
                <a16:creationId xmlns:a16="http://schemas.microsoft.com/office/drawing/2014/main" id="{492F9C64-AAE1-4C5B-AFE5-481A106A1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36" y="1108953"/>
            <a:ext cx="6007511" cy="4462759"/>
          </a:xfrm>
          <a:prstGeom prst="rect">
            <a:avLst/>
          </a:prstGeom>
        </p:spPr>
      </p:pic>
    </p:spTree>
    <p:extLst>
      <p:ext uri="{BB962C8B-B14F-4D97-AF65-F5344CB8AC3E}">
        <p14:creationId xmlns:p14="http://schemas.microsoft.com/office/powerpoint/2010/main" val="173843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table using a computer&#10;&#10;Description automatically generated">
            <a:extLst>
              <a:ext uri="{FF2B5EF4-FFF2-40B4-BE49-F238E27FC236}">
                <a16:creationId xmlns:a16="http://schemas.microsoft.com/office/drawing/2014/main" id="{AF8DA8CB-E257-4237-99BC-43559D50B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674" y="1750135"/>
            <a:ext cx="5474368" cy="3279065"/>
          </a:xfrm>
          <a:prstGeom prst="rect">
            <a:avLst/>
          </a:prstGeom>
        </p:spPr>
      </p:pic>
      <p:sp>
        <p:nvSpPr>
          <p:cNvPr id="2" name="TextBox 1">
            <a:extLst>
              <a:ext uri="{FF2B5EF4-FFF2-40B4-BE49-F238E27FC236}">
                <a16:creationId xmlns:a16="http://schemas.microsoft.com/office/drawing/2014/main" id="{8A405FE3-1DA7-4D22-8734-558E9E1FCB60}"/>
              </a:ext>
            </a:extLst>
          </p:cNvPr>
          <p:cNvSpPr txBox="1"/>
          <p:nvPr/>
        </p:nvSpPr>
        <p:spPr>
          <a:xfrm>
            <a:off x="0" y="180475"/>
            <a:ext cx="6862359" cy="1569660"/>
          </a:xfrm>
          <a:prstGeom prst="rect">
            <a:avLst/>
          </a:prstGeom>
          <a:noFill/>
        </p:spPr>
        <p:txBody>
          <a:bodyPr wrap="square" rtlCol="0">
            <a:spAutoFit/>
          </a:bodyPr>
          <a:lstStyle/>
          <a:p>
            <a:pPr algn="ctr"/>
            <a:r>
              <a:rPr lang="en-US" sz="9600" dirty="0"/>
              <a:t>What is a</a:t>
            </a:r>
          </a:p>
        </p:txBody>
      </p:sp>
      <p:sp>
        <p:nvSpPr>
          <p:cNvPr id="5" name="TextBox 4">
            <a:extLst>
              <a:ext uri="{FF2B5EF4-FFF2-40B4-BE49-F238E27FC236}">
                <a16:creationId xmlns:a16="http://schemas.microsoft.com/office/drawing/2014/main" id="{B0041E60-3E7F-4C21-ADBD-92194B2E11C6}"/>
              </a:ext>
            </a:extLst>
          </p:cNvPr>
          <p:cNvSpPr txBox="1"/>
          <p:nvPr/>
        </p:nvSpPr>
        <p:spPr>
          <a:xfrm>
            <a:off x="5617092" y="5209673"/>
            <a:ext cx="6761747" cy="1015663"/>
          </a:xfrm>
          <a:prstGeom prst="rect">
            <a:avLst/>
          </a:prstGeom>
          <a:noFill/>
        </p:spPr>
        <p:txBody>
          <a:bodyPr wrap="square" rtlCol="0">
            <a:spAutoFit/>
          </a:bodyPr>
          <a:lstStyle/>
          <a:p>
            <a:r>
              <a:rPr lang="en-US" sz="6000" i="1" dirty="0"/>
              <a:t>Ratio Formationis</a:t>
            </a:r>
            <a:r>
              <a:rPr lang="en-US" sz="6000" dirty="0"/>
              <a:t>?</a:t>
            </a:r>
          </a:p>
        </p:txBody>
      </p:sp>
    </p:spTree>
    <p:extLst>
      <p:ext uri="{BB962C8B-B14F-4D97-AF65-F5344CB8AC3E}">
        <p14:creationId xmlns:p14="http://schemas.microsoft.com/office/powerpoint/2010/main" val="219414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2B146E-7EBD-4EA3-AC0A-A2D378AE33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5073316" y="649705"/>
            <a:ext cx="6858000" cy="5426242"/>
          </a:xfrm>
          <a:prstGeom prst="rect">
            <a:avLst/>
          </a:prstGeom>
        </p:spPr>
      </p:pic>
      <p:sp>
        <p:nvSpPr>
          <p:cNvPr id="2" name="TextBox 1">
            <a:extLst>
              <a:ext uri="{FF2B5EF4-FFF2-40B4-BE49-F238E27FC236}">
                <a16:creationId xmlns:a16="http://schemas.microsoft.com/office/drawing/2014/main" id="{F7FD389E-8344-4BFB-9E28-726FC5442522}"/>
              </a:ext>
            </a:extLst>
          </p:cNvPr>
          <p:cNvSpPr txBox="1"/>
          <p:nvPr/>
        </p:nvSpPr>
        <p:spPr>
          <a:xfrm>
            <a:off x="481264" y="865502"/>
            <a:ext cx="4379494" cy="4247317"/>
          </a:xfrm>
          <a:prstGeom prst="rect">
            <a:avLst/>
          </a:prstGeom>
          <a:noFill/>
        </p:spPr>
        <p:txBody>
          <a:bodyPr wrap="square" rtlCol="0">
            <a:spAutoFit/>
          </a:bodyPr>
          <a:lstStyle/>
          <a:p>
            <a:pPr algn="ctr"/>
            <a:r>
              <a:rPr lang="it-IT" sz="5400" i="1" dirty="0" err="1"/>
              <a:t>Values</a:t>
            </a:r>
            <a:r>
              <a:rPr lang="it-IT" sz="5400" dirty="0"/>
              <a:t> and </a:t>
            </a:r>
            <a:r>
              <a:rPr lang="it-IT" sz="5400" i="1" dirty="0" err="1"/>
              <a:t>principles</a:t>
            </a:r>
            <a:r>
              <a:rPr lang="it-IT" sz="5400" dirty="0"/>
              <a:t> </a:t>
            </a:r>
            <a:r>
              <a:rPr lang="it-IT" sz="5400" dirty="0" err="1"/>
              <a:t>that</a:t>
            </a:r>
            <a:r>
              <a:rPr lang="it-IT" sz="5400" dirty="0"/>
              <a:t> </a:t>
            </a:r>
            <a:r>
              <a:rPr lang="it-IT" sz="5400" dirty="0" err="1"/>
              <a:t>should</a:t>
            </a:r>
            <a:r>
              <a:rPr lang="it-IT" sz="5400" dirty="0"/>
              <a:t> be the </a:t>
            </a:r>
            <a:r>
              <a:rPr lang="it-IT" sz="5400" dirty="0" err="1"/>
              <a:t>foundation</a:t>
            </a:r>
            <a:r>
              <a:rPr lang="it-IT" sz="5400" dirty="0"/>
              <a:t> for </a:t>
            </a:r>
            <a:r>
              <a:rPr lang="it-IT" sz="5400" dirty="0" err="1"/>
              <a:t>formation</a:t>
            </a:r>
            <a:r>
              <a:rPr lang="it-IT" sz="5400" dirty="0"/>
              <a:t>.</a:t>
            </a:r>
            <a:endParaRPr lang="en-US" sz="5400" dirty="0"/>
          </a:p>
        </p:txBody>
      </p:sp>
    </p:spTree>
    <p:extLst>
      <p:ext uri="{BB962C8B-B14F-4D97-AF65-F5344CB8AC3E}">
        <p14:creationId xmlns:p14="http://schemas.microsoft.com/office/powerpoint/2010/main" val="180234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08664A-94E5-48D9-85B3-650C17CC4A9D}"/>
              </a:ext>
            </a:extLst>
          </p:cNvPr>
          <p:cNvSpPr txBox="1"/>
          <p:nvPr/>
        </p:nvSpPr>
        <p:spPr>
          <a:xfrm>
            <a:off x="340895" y="246306"/>
            <a:ext cx="7239000" cy="6124754"/>
          </a:xfrm>
          <a:prstGeom prst="rect">
            <a:avLst/>
          </a:prstGeom>
          <a:noFill/>
        </p:spPr>
        <p:txBody>
          <a:bodyPr wrap="square" rtlCol="0">
            <a:spAutoFit/>
          </a:bodyPr>
          <a:lstStyle/>
          <a:p>
            <a:r>
              <a:rPr lang="it-IT" sz="2800" dirty="0"/>
              <a:t>From the </a:t>
            </a:r>
            <a:r>
              <a:rPr lang="it-IT" sz="2800" i="1" dirty="0"/>
              <a:t>Ratio Formationis Generalis</a:t>
            </a:r>
            <a:r>
              <a:rPr lang="it-IT" sz="2800" dirty="0"/>
              <a:t>, the </a:t>
            </a:r>
            <a:r>
              <a:rPr lang="it-IT" sz="2800" dirty="0" err="1"/>
              <a:t>particular</a:t>
            </a:r>
            <a:r>
              <a:rPr lang="it-IT" sz="2800" dirty="0"/>
              <a:t> </a:t>
            </a:r>
            <a:r>
              <a:rPr lang="it-IT" sz="2800" i="1" dirty="0"/>
              <a:t>Ratio</a:t>
            </a:r>
            <a:r>
              <a:rPr lang="it-IT" sz="2800" dirty="0"/>
              <a:t> (</a:t>
            </a:r>
            <a:r>
              <a:rPr lang="it-IT" sz="2800" dirty="0" err="1"/>
              <a:t>Congregation</a:t>
            </a:r>
            <a:r>
              <a:rPr lang="es-419" sz="2800" dirty="0"/>
              <a:t>´s </a:t>
            </a:r>
            <a:r>
              <a:rPr lang="es-419" sz="2800" dirty="0" err="1"/>
              <a:t>Units</a:t>
            </a:r>
            <a:r>
              <a:rPr lang="es-419" sz="2800" dirty="0"/>
              <a:t> and </a:t>
            </a:r>
            <a:r>
              <a:rPr lang="es-419" sz="2800" dirty="0" err="1"/>
              <a:t>Conferences</a:t>
            </a:r>
            <a:r>
              <a:rPr lang="es-419" sz="2800" dirty="0"/>
              <a:t>) are </a:t>
            </a:r>
            <a:r>
              <a:rPr lang="es-419" sz="2800" dirty="0" err="1"/>
              <a:t>formulated</a:t>
            </a:r>
            <a:r>
              <a:rPr lang="es-419" sz="2800" dirty="0"/>
              <a:t>.</a:t>
            </a:r>
          </a:p>
          <a:p>
            <a:endParaRPr lang="es-419" sz="2800" dirty="0"/>
          </a:p>
          <a:p>
            <a:r>
              <a:rPr lang="es-419" sz="2800" dirty="0" err="1"/>
              <a:t>Also</a:t>
            </a:r>
            <a:r>
              <a:rPr lang="es-419" sz="2800" dirty="0"/>
              <a:t> </a:t>
            </a:r>
            <a:r>
              <a:rPr lang="es-419" sz="2800" dirty="0" err="1"/>
              <a:t>formulated</a:t>
            </a:r>
            <a:r>
              <a:rPr lang="es-419" sz="2800" dirty="0"/>
              <a:t> </a:t>
            </a:r>
            <a:r>
              <a:rPr lang="es-419" sz="2800" dirty="0" err="1"/>
              <a:t>from</a:t>
            </a:r>
            <a:r>
              <a:rPr lang="es-419" sz="2800" dirty="0"/>
              <a:t> </a:t>
            </a:r>
            <a:r>
              <a:rPr lang="es-419" sz="2800" dirty="0" err="1"/>
              <a:t>the</a:t>
            </a:r>
            <a:r>
              <a:rPr lang="es-419" sz="2800" dirty="0"/>
              <a:t> </a:t>
            </a:r>
            <a:r>
              <a:rPr lang="es-419" sz="2800" i="1" dirty="0"/>
              <a:t>Ratio</a:t>
            </a:r>
            <a:r>
              <a:rPr lang="es-419" sz="2800" dirty="0"/>
              <a:t> are:</a:t>
            </a:r>
          </a:p>
          <a:p>
            <a:r>
              <a:rPr lang="es-419" sz="2800" dirty="0"/>
              <a:t> </a:t>
            </a:r>
          </a:p>
          <a:p>
            <a:r>
              <a:rPr lang="es-419" sz="2800" dirty="0"/>
              <a:t>- </a:t>
            </a:r>
            <a:r>
              <a:rPr lang="es-419" sz="2800" dirty="0" err="1"/>
              <a:t>the</a:t>
            </a:r>
            <a:r>
              <a:rPr lang="es-419" sz="2800" dirty="0"/>
              <a:t> </a:t>
            </a:r>
            <a:r>
              <a:rPr lang="es-419" sz="2800" dirty="0" err="1"/>
              <a:t>Directories</a:t>
            </a:r>
            <a:r>
              <a:rPr lang="es-419" sz="2800" dirty="0"/>
              <a:t>, </a:t>
            </a:r>
            <a:r>
              <a:rPr lang="es-419" sz="2800" i="1" dirty="0" err="1"/>
              <a:t>which</a:t>
            </a:r>
            <a:r>
              <a:rPr lang="es-419" sz="2800" i="1" dirty="0"/>
              <a:t> </a:t>
            </a:r>
            <a:r>
              <a:rPr lang="es-419" sz="2800" i="1" dirty="0" err="1"/>
              <a:t>correspond</a:t>
            </a:r>
            <a:r>
              <a:rPr lang="es-419" sz="2800" i="1" dirty="0"/>
              <a:t> </a:t>
            </a:r>
            <a:r>
              <a:rPr lang="es-419" sz="2800" i="1" dirty="0" err="1"/>
              <a:t>to</a:t>
            </a:r>
            <a:r>
              <a:rPr lang="es-419" sz="2800" i="1" dirty="0"/>
              <a:t> </a:t>
            </a:r>
            <a:r>
              <a:rPr lang="es-419" sz="2800" i="1" dirty="0" err="1"/>
              <a:t>the</a:t>
            </a:r>
            <a:r>
              <a:rPr lang="es-419" sz="2800" i="1" dirty="0"/>
              <a:t> </a:t>
            </a:r>
            <a:r>
              <a:rPr lang="es-419" sz="2800" i="1" dirty="0" err="1"/>
              <a:t>structures</a:t>
            </a:r>
            <a:r>
              <a:rPr lang="es-419" sz="2800" i="1" dirty="0"/>
              <a:t> </a:t>
            </a:r>
            <a:r>
              <a:rPr lang="es-419" sz="2800" i="1" dirty="0" err="1"/>
              <a:t>adopted</a:t>
            </a:r>
            <a:r>
              <a:rPr lang="es-419" sz="2800" i="1" dirty="0"/>
              <a:t> </a:t>
            </a:r>
            <a:r>
              <a:rPr lang="es-419" sz="2800" i="1" dirty="0" err="1"/>
              <a:t>by</a:t>
            </a:r>
            <a:r>
              <a:rPr lang="es-419" sz="2800" i="1" dirty="0"/>
              <a:t> </a:t>
            </a:r>
            <a:r>
              <a:rPr lang="es-419" sz="2800" i="1" dirty="0" err="1"/>
              <a:t>the</a:t>
            </a:r>
            <a:r>
              <a:rPr lang="es-419" sz="2800" i="1" dirty="0"/>
              <a:t> </a:t>
            </a:r>
            <a:r>
              <a:rPr lang="es-419" sz="2800" i="1" dirty="0" err="1"/>
              <a:t>Units</a:t>
            </a:r>
            <a:r>
              <a:rPr lang="es-419" sz="2800" i="1" dirty="0"/>
              <a:t> and </a:t>
            </a:r>
            <a:r>
              <a:rPr lang="es-419" sz="2800" i="1" dirty="0" err="1"/>
              <a:t>Conferences</a:t>
            </a:r>
            <a:r>
              <a:rPr lang="es-419" sz="2800" i="1" dirty="0"/>
              <a:t> </a:t>
            </a:r>
            <a:r>
              <a:rPr lang="es-419" sz="2800" i="1" dirty="0" err="1"/>
              <a:t>for</a:t>
            </a:r>
            <a:r>
              <a:rPr lang="es-419" sz="2800" i="1" dirty="0"/>
              <a:t> </a:t>
            </a:r>
            <a:r>
              <a:rPr lang="es-419" sz="2800" i="1" dirty="0" err="1"/>
              <a:t>formation</a:t>
            </a:r>
            <a:r>
              <a:rPr lang="es-419" sz="2800" dirty="0"/>
              <a:t>, and </a:t>
            </a:r>
          </a:p>
          <a:p>
            <a:endParaRPr lang="es-419" sz="2800" dirty="0"/>
          </a:p>
          <a:p>
            <a:r>
              <a:rPr lang="es-419" sz="2800" dirty="0"/>
              <a:t>- </a:t>
            </a:r>
            <a:r>
              <a:rPr lang="es-419" sz="2800" dirty="0" err="1"/>
              <a:t>the</a:t>
            </a:r>
            <a:r>
              <a:rPr lang="es-419" sz="2800" dirty="0"/>
              <a:t> </a:t>
            </a:r>
            <a:r>
              <a:rPr lang="es-419" sz="2800" dirty="0" err="1"/>
              <a:t>Programs</a:t>
            </a:r>
            <a:r>
              <a:rPr lang="es-419" sz="2800" dirty="0"/>
              <a:t>, </a:t>
            </a:r>
            <a:r>
              <a:rPr lang="es-419" sz="2800" i="1" dirty="0" err="1"/>
              <a:t>which</a:t>
            </a:r>
            <a:r>
              <a:rPr lang="es-419" sz="2800" i="1" dirty="0"/>
              <a:t> are </a:t>
            </a:r>
            <a:r>
              <a:rPr lang="es-419" sz="2800" i="1" dirty="0" err="1"/>
              <a:t>the</a:t>
            </a:r>
            <a:r>
              <a:rPr lang="es-419" sz="2800" i="1" dirty="0"/>
              <a:t> actual </a:t>
            </a:r>
            <a:r>
              <a:rPr lang="es-419" sz="2800" i="1" dirty="0" err="1"/>
              <a:t>day</a:t>
            </a:r>
            <a:r>
              <a:rPr lang="es-419" sz="2800" i="1" dirty="0"/>
              <a:t> </a:t>
            </a:r>
            <a:r>
              <a:rPr lang="es-419" sz="2800" i="1" dirty="0" err="1"/>
              <a:t>by</a:t>
            </a:r>
            <a:r>
              <a:rPr lang="es-419" sz="2800" i="1" dirty="0"/>
              <a:t> </a:t>
            </a:r>
            <a:r>
              <a:rPr lang="es-419" sz="2800" i="1" dirty="0" err="1"/>
              <a:t>day</a:t>
            </a:r>
            <a:r>
              <a:rPr lang="es-419" sz="2800" i="1" dirty="0"/>
              <a:t>, concrete </a:t>
            </a:r>
            <a:r>
              <a:rPr lang="es-419" sz="2800" i="1" dirty="0" err="1"/>
              <a:t>proposals</a:t>
            </a:r>
            <a:r>
              <a:rPr lang="es-419" sz="2800" i="1" dirty="0"/>
              <a:t> </a:t>
            </a:r>
            <a:r>
              <a:rPr lang="es-419" sz="2800" i="1" dirty="0" err="1"/>
              <a:t>for</a:t>
            </a:r>
            <a:r>
              <a:rPr lang="es-419" sz="2800" i="1" dirty="0"/>
              <a:t> </a:t>
            </a:r>
            <a:r>
              <a:rPr lang="es-419" sz="2800" i="1" dirty="0" err="1"/>
              <a:t>formation</a:t>
            </a:r>
            <a:r>
              <a:rPr lang="es-419" sz="2800" i="1" dirty="0"/>
              <a:t> and </a:t>
            </a:r>
            <a:r>
              <a:rPr lang="es-419" sz="2800" i="1" dirty="0" err="1"/>
              <a:t>the</a:t>
            </a:r>
            <a:r>
              <a:rPr lang="es-419" sz="2800" i="1" dirty="0"/>
              <a:t> living </a:t>
            </a:r>
            <a:r>
              <a:rPr lang="es-419" sz="2800" i="1" dirty="0" err="1"/>
              <a:t>out</a:t>
            </a:r>
            <a:r>
              <a:rPr lang="es-419" sz="2800" i="1" dirty="0"/>
              <a:t> </a:t>
            </a:r>
            <a:r>
              <a:rPr lang="es-419" sz="2800" i="1" dirty="0" err="1"/>
              <a:t>of</a:t>
            </a:r>
            <a:r>
              <a:rPr lang="es-419" sz="2800" i="1" dirty="0"/>
              <a:t> </a:t>
            </a:r>
            <a:r>
              <a:rPr lang="es-419" sz="2800" i="1" dirty="0" err="1"/>
              <a:t>the</a:t>
            </a:r>
            <a:r>
              <a:rPr lang="es-419" sz="2800" i="1" dirty="0"/>
              <a:t> </a:t>
            </a:r>
            <a:r>
              <a:rPr lang="es-419" sz="2800" i="1" dirty="0" err="1"/>
              <a:t>values</a:t>
            </a:r>
            <a:r>
              <a:rPr lang="es-419" sz="2800" i="1" dirty="0"/>
              <a:t> and </a:t>
            </a:r>
            <a:r>
              <a:rPr lang="es-419" sz="2800" i="1" dirty="0" err="1"/>
              <a:t>principles</a:t>
            </a:r>
            <a:r>
              <a:rPr lang="es-419" sz="2800" i="1" dirty="0"/>
              <a:t> </a:t>
            </a:r>
            <a:r>
              <a:rPr lang="es-419" sz="2800" i="1" dirty="0" err="1"/>
              <a:t>of</a:t>
            </a:r>
            <a:r>
              <a:rPr lang="es-419" sz="2800" i="1" dirty="0"/>
              <a:t> </a:t>
            </a:r>
            <a:r>
              <a:rPr lang="es-419" sz="2800" i="1" dirty="0" err="1"/>
              <a:t>the</a:t>
            </a:r>
            <a:r>
              <a:rPr lang="es-419" sz="2800" i="1" dirty="0"/>
              <a:t> Ratio Formationis Generalis</a:t>
            </a:r>
            <a:r>
              <a:rPr lang="es-419" sz="2800" dirty="0"/>
              <a:t>.</a:t>
            </a:r>
            <a:endParaRPr lang="en-US" sz="2800" dirty="0"/>
          </a:p>
        </p:txBody>
      </p:sp>
      <p:pic>
        <p:nvPicPr>
          <p:cNvPr id="4" name="Picture 3" descr="A close up of a computer&#10;&#10;Description automatically generated">
            <a:extLst>
              <a:ext uri="{FF2B5EF4-FFF2-40B4-BE49-F238E27FC236}">
                <a16:creationId xmlns:a16="http://schemas.microsoft.com/office/drawing/2014/main" id="{9221763F-B27C-4326-8AAC-0E8C7C849A79}"/>
              </a:ext>
            </a:extLst>
          </p:cNvPr>
          <p:cNvPicPr>
            <a:picLocks noChangeAspect="1"/>
          </p:cNvPicPr>
          <p:nvPr/>
        </p:nvPicPr>
        <p:blipFill>
          <a:blip r:embed="rId2">
            <a:alphaModFix/>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579895" y="795209"/>
            <a:ext cx="4379494" cy="4836694"/>
          </a:xfrm>
          <a:prstGeom prst="rect">
            <a:avLst/>
          </a:prstGeom>
          <a:solidFill>
            <a:srgbClr val="00B0F0">
              <a:alpha val="70000"/>
            </a:srgbClr>
          </a:solidFill>
          <a:ln w="57150">
            <a:solidFill>
              <a:schemeClr val="tx1"/>
            </a:solidFill>
          </a:ln>
        </p:spPr>
      </p:pic>
      <p:sp>
        <p:nvSpPr>
          <p:cNvPr id="5" name="TextBox 4">
            <a:extLst>
              <a:ext uri="{FF2B5EF4-FFF2-40B4-BE49-F238E27FC236}">
                <a16:creationId xmlns:a16="http://schemas.microsoft.com/office/drawing/2014/main" id="{F860F548-D3D0-4E46-BFF7-5CD26E03899B}"/>
              </a:ext>
            </a:extLst>
          </p:cNvPr>
          <p:cNvSpPr txBox="1"/>
          <p:nvPr/>
        </p:nvSpPr>
        <p:spPr>
          <a:xfrm>
            <a:off x="7724274" y="1167063"/>
            <a:ext cx="1792705" cy="523220"/>
          </a:xfrm>
          <a:prstGeom prst="rect">
            <a:avLst/>
          </a:prstGeom>
          <a:noFill/>
        </p:spPr>
        <p:txBody>
          <a:bodyPr wrap="square" rtlCol="0">
            <a:spAutoFit/>
          </a:bodyPr>
          <a:lstStyle/>
          <a:p>
            <a:r>
              <a:rPr lang="en-US" sz="2800" dirty="0"/>
              <a:t>Directories</a:t>
            </a:r>
          </a:p>
        </p:txBody>
      </p:sp>
      <p:sp>
        <p:nvSpPr>
          <p:cNvPr id="6" name="TextBox 5">
            <a:extLst>
              <a:ext uri="{FF2B5EF4-FFF2-40B4-BE49-F238E27FC236}">
                <a16:creationId xmlns:a16="http://schemas.microsoft.com/office/drawing/2014/main" id="{4B335F15-B5D9-4594-A975-0F325DB97015}"/>
              </a:ext>
            </a:extLst>
          </p:cNvPr>
          <p:cNvSpPr txBox="1"/>
          <p:nvPr/>
        </p:nvSpPr>
        <p:spPr>
          <a:xfrm>
            <a:off x="10190748" y="3308683"/>
            <a:ext cx="1660358" cy="523220"/>
          </a:xfrm>
          <a:prstGeom prst="rect">
            <a:avLst/>
          </a:prstGeom>
          <a:noFill/>
        </p:spPr>
        <p:txBody>
          <a:bodyPr wrap="square" rtlCol="0">
            <a:spAutoFit/>
          </a:bodyPr>
          <a:lstStyle/>
          <a:p>
            <a:r>
              <a:rPr lang="en-US" sz="2800" dirty="0"/>
              <a:t>Programs</a:t>
            </a:r>
          </a:p>
        </p:txBody>
      </p:sp>
    </p:spTree>
    <p:extLst>
      <p:ext uri="{BB962C8B-B14F-4D97-AF65-F5344CB8AC3E}">
        <p14:creationId xmlns:p14="http://schemas.microsoft.com/office/powerpoint/2010/main" val="3067603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108AD-C122-435F-A7D1-4BB61289DA87}"/>
              </a:ext>
            </a:extLst>
          </p:cNvPr>
          <p:cNvSpPr txBox="1"/>
          <p:nvPr/>
        </p:nvSpPr>
        <p:spPr>
          <a:xfrm>
            <a:off x="1006679" y="939567"/>
            <a:ext cx="7571837" cy="5693866"/>
          </a:xfrm>
          <a:prstGeom prst="rect">
            <a:avLst/>
          </a:prstGeom>
          <a:noFill/>
        </p:spPr>
        <p:txBody>
          <a:bodyPr wrap="square" rtlCol="0">
            <a:spAutoFit/>
          </a:bodyPr>
          <a:lstStyle/>
          <a:p>
            <a:pPr algn="ctr"/>
            <a:r>
              <a:rPr lang="es-419" sz="2800" dirty="0"/>
              <a:t>A </a:t>
            </a:r>
            <a:r>
              <a:rPr lang="es-419" sz="2800" dirty="0" err="1"/>
              <a:t>brief</a:t>
            </a:r>
            <a:r>
              <a:rPr lang="es-419" sz="2800" dirty="0"/>
              <a:t> </a:t>
            </a:r>
            <a:r>
              <a:rPr lang="es-419" sz="2800" dirty="0" err="1"/>
              <a:t>history</a:t>
            </a:r>
            <a:r>
              <a:rPr lang="es-419" sz="2800" dirty="0"/>
              <a:t> </a:t>
            </a:r>
            <a:r>
              <a:rPr lang="es-419" sz="2800" dirty="0" err="1"/>
              <a:t>of</a:t>
            </a:r>
            <a:r>
              <a:rPr lang="es-419" sz="2800" dirty="0"/>
              <a:t> </a:t>
            </a:r>
            <a:r>
              <a:rPr lang="es-419" sz="2800" dirty="0" err="1"/>
              <a:t>the</a:t>
            </a:r>
            <a:r>
              <a:rPr lang="es-419" sz="2800" dirty="0"/>
              <a:t> </a:t>
            </a:r>
            <a:r>
              <a:rPr lang="es-419" sz="2800" i="1" dirty="0"/>
              <a:t>Ratio Formationis Generalis</a:t>
            </a:r>
            <a:r>
              <a:rPr lang="es-419" sz="2800" dirty="0"/>
              <a:t>:</a:t>
            </a:r>
          </a:p>
          <a:p>
            <a:pPr algn="ctr"/>
            <a:endParaRPr lang="es-419" sz="2800" dirty="0"/>
          </a:p>
          <a:p>
            <a:pPr algn="ctr"/>
            <a:r>
              <a:rPr lang="es-419" sz="2800" dirty="0" err="1"/>
              <a:t>Before</a:t>
            </a:r>
            <a:r>
              <a:rPr lang="es-419" sz="2800" dirty="0"/>
              <a:t> 1991 </a:t>
            </a:r>
            <a:r>
              <a:rPr lang="es-419" sz="2800" dirty="0" err="1"/>
              <a:t>the</a:t>
            </a:r>
            <a:r>
              <a:rPr lang="es-419" sz="2800" dirty="0"/>
              <a:t> </a:t>
            </a:r>
            <a:r>
              <a:rPr lang="es-419" sz="2800" dirty="0" err="1"/>
              <a:t>Congregation</a:t>
            </a:r>
            <a:r>
              <a:rPr lang="es-419" sz="2800" dirty="0"/>
              <a:t> </a:t>
            </a:r>
            <a:r>
              <a:rPr lang="es-419" sz="2800" dirty="0" err="1"/>
              <a:t>had</a:t>
            </a:r>
            <a:r>
              <a:rPr lang="es-419" sz="2800" dirty="0"/>
              <a:t> </a:t>
            </a:r>
            <a:r>
              <a:rPr lang="es-419" sz="2800" dirty="0" err="1"/>
              <a:t>four</a:t>
            </a:r>
            <a:r>
              <a:rPr lang="es-419" sz="2800" dirty="0"/>
              <a:t> </a:t>
            </a:r>
            <a:r>
              <a:rPr lang="es-419" sz="2800" i="1" dirty="0"/>
              <a:t>Ratio</a:t>
            </a:r>
            <a:r>
              <a:rPr lang="es-419" sz="2800" dirty="0"/>
              <a:t>: Brothers, </a:t>
            </a:r>
            <a:r>
              <a:rPr lang="es-419" sz="2800" dirty="0" err="1"/>
              <a:t>Novitiate</a:t>
            </a:r>
            <a:r>
              <a:rPr lang="es-419" sz="2800" dirty="0"/>
              <a:t>, Clerics and </a:t>
            </a:r>
            <a:r>
              <a:rPr lang="es-419" sz="2800" dirty="0" err="1"/>
              <a:t>Continuing</a:t>
            </a:r>
            <a:r>
              <a:rPr lang="es-419" sz="2800" dirty="0"/>
              <a:t> </a:t>
            </a:r>
            <a:r>
              <a:rPr lang="es-419" sz="2800" dirty="0" err="1"/>
              <a:t>Formation</a:t>
            </a:r>
            <a:r>
              <a:rPr lang="es-419" sz="2800" dirty="0"/>
              <a:t>.</a:t>
            </a:r>
          </a:p>
          <a:p>
            <a:pPr algn="ctr"/>
            <a:endParaRPr lang="es-419" sz="2800" dirty="0"/>
          </a:p>
          <a:p>
            <a:pPr algn="ctr"/>
            <a:r>
              <a:rPr lang="es-419" sz="2800" dirty="0"/>
              <a:t>The 1991 General </a:t>
            </a:r>
            <a:r>
              <a:rPr lang="es-419" sz="2800" dirty="0" err="1"/>
              <a:t>Chapter</a:t>
            </a:r>
            <a:r>
              <a:rPr lang="es-419" sz="2800" dirty="0"/>
              <a:t> </a:t>
            </a:r>
            <a:r>
              <a:rPr lang="es-419" sz="2800" dirty="0" err="1"/>
              <a:t>mandated</a:t>
            </a:r>
            <a:r>
              <a:rPr lang="es-419" sz="2800" dirty="0"/>
              <a:t> </a:t>
            </a:r>
            <a:r>
              <a:rPr lang="es-419" sz="2800" dirty="0" err="1"/>
              <a:t>the</a:t>
            </a:r>
            <a:r>
              <a:rPr lang="es-419" sz="2800" dirty="0"/>
              <a:t> </a:t>
            </a:r>
            <a:r>
              <a:rPr lang="es-419" sz="2800" dirty="0" err="1"/>
              <a:t>elaboration</a:t>
            </a:r>
            <a:r>
              <a:rPr lang="es-419" sz="2800" dirty="0"/>
              <a:t> </a:t>
            </a:r>
            <a:r>
              <a:rPr lang="es-419" sz="2800" dirty="0" err="1"/>
              <a:t>of</a:t>
            </a:r>
            <a:r>
              <a:rPr lang="es-419" sz="2800" dirty="0"/>
              <a:t> a single </a:t>
            </a:r>
            <a:r>
              <a:rPr lang="es-419" sz="2800" i="1" dirty="0"/>
              <a:t>Ratio Formationis Generalis </a:t>
            </a:r>
            <a:r>
              <a:rPr lang="es-419" sz="2800" dirty="0" err="1"/>
              <a:t>to</a:t>
            </a:r>
            <a:r>
              <a:rPr lang="es-419" sz="2800" dirty="0"/>
              <a:t> </a:t>
            </a:r>
            <a:r>
              <a:rPr lang="es-419" sz="2800" dirty="0" err="1"/>
              <a:t>give</a:t>
            </a:r>
            <a:r>
              <a:rPr lang="es-419" sz="2800" dirty="0"/>
              <a:t> more </a:t>
            </a:r>
            <a:r>
              <a:rPr lang="es-419" sz="2800" dirty="0" err="1"/>
              <a:t>continuity</a:t>
            </a:r>
            <a:r>
              <a:rPr lang="es-419" sz="2800" dirty="0"/>
              <a:t> and cohesión </a:t>
            </a:r>
            <a:r>
              <a:rPr lang="es-419" sz="2800" dirty="0" err="1"/>
              <a:t>to</a:t>
            </a:r>
            <a:r>
              <a:rPr lang="es-419" sz="2800" dirty="0"/>
              <a:t> </a:t>
            </a:r>
            <a:r>
              <a:rPr lang="es-419" sz="2800" dirty="0" err="1"/>
              <a:t>formation</a:t>
            </a:r>
            <a:r>
              <a:rPr lang="es-419" sz="2800" dirty="0"/>
              <a:t>.</a:t>
            </a:r>
          </a:p>
          <a:p>
            <a:pPr algn="ctr"/>
            <a:endParaRPr lang="es-419" sz="2800" dirty="0"/>
          </a:p>
          <a:p>
            <a:pPr algn="ctr"/>
            <a:r>
              <a:rPr lang="es-419" sz="2800" dirty="0" err="1"/>
              <a:t>It</a:t>
            </a:r>
            <a:r>
              <a:rPr lang="es-419" sz="2800" dirty="0"/>
              <a:t> </a:t>
            </a:r>
            <a:r>
              <a:rPr lang="es-419" sz="2800" dirty="0" err="1"/>
              <a:t>was</a:t>
            </a:r>
            <a:r>
              <a:rPr lang="es-419" sz="2800" dirty="0"/>
              <a:t> </a:t>
            </a:r>
            <a:r>
              <a:rPr lang="es-419" sz="2800" dirty="0" err="1"/>
              <a:t>not</a:t>
            </a:r>
            <a:r>
              <a:rPr lang="es-419" sz="2800" dirty="0"/>
              <a:t> </a:t>
            </a:r>
            <a:r>
              <a:rPr lang="es-419" sz="2800" dirty="0" err="1"/>
              <a:t>until</a:t>
            </a:r>
            <a:r>
              <a:rPr lang="es-419" sz="2800" dirty="0"/>
              <a:t> 12 </a:t>
            </a:r>
            <a:r>
              <a:rPr lang="es-419" sz="2800" dirty="0" err="1"/>
              <a:t>years</a:t>
            </a:r>
            <a:r>
              <a:rPr lang="es-419" sz="2800" dirty="0"/>
              <a:t> </a:t>
            </a:r>
            <a:r>
              <a:rPr lang="es-419" sz="2800" dirty="0" err="1"/>
              <a:t>later</a:t>
            </a:r>
            <a:r>
              <a:rPr lang="es-419" sz="2800" dirty="0"/>
              <a:t> </a:t>
            </a:r>
            <a:r>
              <a:rPr lang="es-419" sz="2800" dirty="0" err="1"/>
              <a:t>that</a:t>
            </a:r>
            <a:r>
              <a:rPr lang="es-419" sz="2800" dirty="0"/>
              <a:t> </a:t>
            </a:r>
            <a:r>
              <a:rPr lang="es-419" sz="2800" dirty="0" err="1"/>
              <a:t>the</a:t>
            </a:r>
            <a:r>
              <a:rPr lang="es-419" sz="2800" dirty="0"/>
              <a:t> 2003 </a:t>
            </a:r>
            <a:r>
              <a:rPr lang="es-419" sz="2800" i="1" dirty="0"/>
              <a:t>Ratio Formationis Generalis</a:t>
            </a:r>
            <a:r>
              <a:rPr lang="es-419" sz="2800" dirty="0"/>
              <a:t> </a:t>
            </a:r>
            <a:r>
              <a:rPr lang="es-419" sz="2800" dirty="0" err="1"/>
              <a:t>was</a:t>
            </a:r>
            <a:r>
              <a:rPr lang="es-419" sz="2800" dirty="0"/>
              <a:t> </a:t>
            </a:r>
            <a:r>
              <a:rPr lang="es-419" sz="2800" dirty="0" err="1"/>
              <a:t>completed</a:t>
            </a:r>
            <a:r>
              <a:rPr lang="es-419" sz="2800" dirty="0"/>
              <a:t> and </a:t>
            </a:r>
          </a:p>
          <a:p>
            <a:pPr algn="ctr"/>
            <a:r>
              <a:rPr lang="es-419" sz="2800" dirty="0" err="1"/>
              <a:t>approved</a:t>
            </a:r>
            <a:r>
              <a:rPr lang="es-419" sz="2800" dirty="0"/>
              <a:t> </a:t>
            </a:r>
            <a:r>
              <a:rPr lang="es-419" sz="2800" dirty="0" err="1"/>
              <a:t>by</a:t>
            </a:r>
            <a:r>
              <a:rPr lang="es-419" sz="2800" dirty="0"/>
              <a:t> </a:t>
            </a:r>
            <a:r>
              <a:rPr lang="es-419" sz="2800" dirty="0" err="1"/>
              <a:t>the</a:t>
            </a:r>
            <a:r>
              <a:rPr lang="es-419" sz="2800" dirty="0"/>
              <a:t> General </a:t>
            </a:r>
            <a:r>
              <a:rPr lang="es-419" sz="2800" dirty="0" err="1"/>
              <a:t>Government</a:t>
            </a:r>
            <a:r>
              <a:rPr lang="es-419" sz="2800" dirty="0"/>
              <a:t>.</a:t>
            </a:r>
            <a:endParaRPr lang="en-US" sz="2800" dirty="0"/>
          </a:p>
        </p:txBody>
      </p:sp>
      <p:pic>
        <p:nvPicPr>
          <p:cNvPr id="4" name="Picture 3">
            <a:extLst>
              <a:ext uri="{FF2B5EF4-FFF2-40B4-BE49-F238E27FC236}">
                <a16:creationId xmlns:a16="http://schemas.microsoft.com/office/drawing/2014/main" id="{3BE0CD62-D3ED-46FC-AA1F-41981F090ED0}"/>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8674768" y="1147865"/>
            <a:ext cx="3387530" cy="4056434"/>
          </a:xfrm>
          <a:prstGeom prst="rect">
            <a:avLst/>
          </a:prstGeom>
          <a:solidFill>
            <a:srgbClr val="00B0F0"/>
          </a:solidFill>
          <a:ln w="38100">
            <a:solidFill>
              <a:schemeClr val="tx1"/>
            </a:solidFill>
          </a:ln>
        </p:spPr>
      </p:pic>
    </p:spTree>
    <p:extLst>
      <p:ext uri="{BB962C8B-B14F-4D97-AF65-F5344CB8AC3E}">
        <p14:creationId xmlns:p14="http://schemas.microsoft.com/office/powerpoint/2010/main" val="383581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85FFB4-34C1-4935-B55A-20D62951589C}"/>
              </a:ext>
            </a:extLst>
          </p:cNvPr>
          <p:cNvSpPr txBox="1"/>
          <p:nvPr/>
        </p:nvSpPr>
        <p:spPr>
          <a:xfrm>
            <a:off x="633012" y="330740"/>
            <a:ext cx="6040162" cy="4154984"/>
          </a:xfrm>
          <a:prstGeom prst="rect">
            <a:avLst/>
          </a:prstGeom>
          <a:noFill/>
        </p:spPr>
        <p:txBody>
          <a:bodyPr wrap="square" rtlCol="0">
            <a:spAutoFit/>
          </a:bodyPr>
          <a:lstStyle/>
          <a:p>
            <a:r>
              <a:rPr lang="es-419" sz="4000" dirty="0"/>
              <a:t>The 25th General </a:t>
            </a:r>
            <a:r>
              <a:rPr lang="es-419" sz="4000" dirty="0" err="1"/>
              <a:t>Chapter</a:t>
            </a:r>
            <a:r>
              <a:rPr lang="es-419" sz="4000" dirty="0"/>
              <a:t> in 2016 </a:t>
            </a:r>
            <a:r>
              <a:rPr lang="es-419" sz="4000" dirty="0" err="1"/>
              <a:t>asked</a:t>
            </a:r>
            <a:r>
              <a:rPr lang="es-419" sz="4000" dirty="0"/>
              <a:t> </a:t>
            </a:r>
            <a:r>
              <a:rPr lang="es-419" sz="4000" dirty="0" err="1"/>
              <a:t>that</a:t>
            </a:r>
            <a:r>
              <a:rPr lang="es-419" sz="4000" dirty="0"/>
              <a:t> </a:t>
            </a:r>
            <a:r>
              <a:rPr lang="es-419" sz="4000" dirty="0" err="1"/>
              <a:t>an</a:t>
            </a:r>
            <a:r>
              <a:rPr lang="es-419" sz="4000" dirty="0"/>
              <a:t> </a:t>
            </a:r>
            <a:r>
              <a:rPr lang="es-419" sz="4000" dirty="0" err="1"/>
              <a:t>evaluation</a:t>
            </a:r>
            <a:r>
              <a:rPr lang="es-419" sz="4000" dirty="0"/>
              <a:t> </a:t>
            </a:r>
            <a:r>
              <a:rPr lang="es-419" sz="4000" dirty="0" err="1"/>
              <a:t>of</a:t>
            </a:r>
            <a:r>
              <a:rPr lang="es-419" sz="4000" dirty="0"/>
              <a:t> </a:t>
            </a:r>
            <a:r>
              <a:rPr lang="es-419" sz="4000" dirty="0" err="1"/>
              <a:t>the</a:t>
            </a:r>
            <a:r>
              <a:rPr lang="es-419" sz="4000" dirty="0"/>
              <a:t> </a:t>
            </a:r>
            <a:r>
              <a:rPr lang="es-419" sz="4000" dirty="0" err="1"/>
              <a:t>formation</a:t>
            </a:r>
            <a:r>
              <a:rPr lang="es-419" sz="4000" dirty="0"/>
              <a:t> </a:t>
            </a:r>
            <a:r>
              <a:rPr lang="es-419" sz="4000" dirty="0" err="1"/>
              <a:t>programs</a:t>
            </a:r>
            <a:r>
              <a:rPr lang="es-419" sz="4000" dirty="0"/>
              <a:t> in </a:t>
            </a:r>
            <a:r>
              <a:rPr lang="es-419" sz="4000" dirty="0" err="1"/>
              <a:t>the</a:t>
            </a:r>
            <a:r>
              <a:rPr lang="es-419" sz="4000" dirty="0"/>
              <a:t> </a:t>
            </a:r>
            <a:r>
              <a:rPr lang="es-419" sz="4000" dirty="0" err="1"/>
              <a:t>Congregation</a:t>
            </a:r>
            <a:r>
              <a:rPr lang="es-419" sz="4000" dirty="0"/>
              <a:t> be done </a:t>
            </a:r>
            <a:r>
              <a:rPr lang="es-419" sz="4000" dirty="0" err="1"/>
              <a:t>by</a:t>
            </a:r>
            <a:r>
              <a:rPr lang="es-419" sz="4000" dirty="0"/>
              <a:t> </a:t>
            </a:r>
            <a:r>
              <a:rPr lang="es-419" sz="4000" dirty="0" err="1"/>
              <a:t>each</a:t>
            </a:r>
            <a:r>
              <a:rPr lang="es-419" sz="4000" dirty="0"/>
              <a:t> </a:t>
            </a:r>
            <a:r>
              <a:rPr lang="es-419" sz="4000" dirty="0" err="1"/>
              <a:t>Unit</a:t>
            </a:r>
            <a:r>
              <a:rPr lang="es-419" sz="4000" dirty="0"/>
              <a:t> and </a:t>
            </a:r>
            <a:r>
              <a:rPr lang="es-419" sz="4000" dirty="0" err="1"/>
              <a:t>Conference</a:t>
            </a:r>
            <a:r>
              <a:rPr lang="es-419" sz="4000" dirty="0"/>
              <a:t>.</a:t>
            </a:r>
          </a:p>
          <a:p>
            <a:endParaRPr lang="es-419" sz="2400" dirty="0"/>
          </a:p>
        </p:txBody>
      </p:sp>
      <p:pic>
        <p:nvPicPr>
          <p:cNvPr id="4" name="Picture 3" descr="A group of people posing for a photo&#10;&#10;Description automatically generated">
            <a:extLst>
              <a:ext uri="{FF2B5EF4-FFF2-40B4-BE49-F238E27FC236}">
                <a16:creationId xmlns:a16="http://schemas.microsoft.com/office/drawing/2014/main" id="{42720C50-D72B-431A-9D0A-B01635315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915" y="544240"/>
            <a:ext cx="4633608" cy="3813752"/>
          </a:xfrm>
          <a:prstGeom prst="rect">
            <a:avLst/>
          </a:prstGeom>
        </p:spPr>
      </p:pic>
      <p:sp>
        <p:nvSpPr>
          <p:cNvPr id="14" name="TextBox 13">
            <a:extLst>
              <a:ext uri="{FF2B5EF4-FFF2-40B4-BE49-F238E27FC236}">
                <a16:creationId xmlns:a16="http://schemas.microsoft.com/office/drawing/2014/main" id="{3B198D0A-1453-4236-A9CF-3C2A7D1920BF}"/>
              </a:ext>
            </a:extLst>
          </p:cNvPr>
          <p:cNvSpPr txBox="1"/>
          <p:nvPr/>
        </p:nvSpPr>
        <p:spPr>
          <a:xfrm>
            <a:off x="1062843" y="4485724"/>
            <a:ext cx="10496145" cy="2062103"/>
          </a:xfrm>
          <a:prstGeom prst="rect">
            <a:avLst/>
          </a:prstGeom>
          <a:noFill/>
        </p:spPr>
        <p:txBody>
          <a:bodyPr wrap="square" rtlCol="0">
            <a:spAutoFit/>
          </a:bodyPr>
          <a:lstStyle/>
          <a:p>
            <a:r>
              <a:rPr lang="es-419" sz="3200" dirty="0"/>
              <a:t>The General </a:t>
            </a:r>
            <a:r>
              <a:rPr lang="es-419" sz="3200" dirty="0" err="1"/>
              <a:t>Secretariat</a:t>
            </a:r>
            <a:r>
              <a:rPr lang="es-419" sz="3200" dirty="0"/>
              <a:t> </a:t>
            </a:r>
            <a:r>
              <a:rPr lang="es-419" sz="3200" dirty="0" err="1"/>
              <a:t>of</a:t>
            </a:r>
            <a:r>
              <a:rPr lang="es-419" sz="3200" dirty="0"/>
              <a:t> </a:t>
            </a:r>
            <a:r>
              <a:rPr lang="es-419" sz="3200" dirty="0" err="1"/>
              <a:t>Formation</a:t>
            </a:r>
            <a:r>
              <a:rPr lang="es-419" sz="3200" dirty="0"/>
              <a:t>, </a:t>
            </a:r>
            <a:r>
              <a:rPr lang="es-419" sz="3200" dirty="0" err="1"/>
              <a:t>reflecting</a:t>
            </a:r>
            <a:r>
              <a:rPr lang="es-419" sz="3200" dirty="0"/>
              <a:t> </a:t>
            </a:r>
            <a:r>
              <a:rPr lang="es-419" sz="3200" dirty="0" err="1"/>
              <a:t>on</a:t>
            </a:r>
            <a:r>
              <a:rPr lang="es-419" sz="3200" dirty="0"/>
              <a:t> </a:t>
            </a:r>
            <a:r>
              <a:rPr lang="es-419" sz="3200" dirty="0" err="1"/>
              <a:t>this</a:t>
            </a:r>
            <a:r>
              <a:rPr lang="es-419" sz="3200" dirty="0"/>
              <a:t> decisión, </a:t>
            </a:r>
            <a:r>
              <a:rPr lang="es-419" sz="3200" dirty="0" err="1"/>
              <a:t>saw</a:t>
            </a:r>
            <a:r>
              <a:rPr lang="es-419" sz="3200" dirty="0"/>
              <a:t> </a:t>
            </a:r>
            <a:r>
              <a:rPr lang="es-419" sz="3200" dirty="0" err="1"/>
              <a:t>that</a:t>
            </a:r>
            <a:r>
              <a:rPr lang="es-419" sz="3200" dirty="0"/>
              <a:t> </a:t>
            </a:r>
            <a:r>
              <a:rPr lang="es-419" sz="3200" dirty="0" err="1"/>
              <a:t>any</a:t>
            </a:r>
            <a:r>
              <a:rPr lang="es-419" sz="3200" dirty="0"/>
              <a:t> </a:t>
            </a:r>
            <a:r>
              <a:rPr lang="es-419" sz="3200" dirty="0" err="1"/>
              <a:t>evaluation</a:t>
            </a:r>
            <a:r>
              <a:rPr lang="es-419" sz="3200" dirty="0"/>
              <a:t> </a:t>
            </a:r>
            <a:r>
              <a:rPr lang="es-419" sz="3200" dirty="0" err="1"/>
              <a:t>of</a:t>
            </a:r>
            <a:r>
              <a:rPr lang="es-419" sz="3200" dirty="0"/>
              <a:t> </a:t>
            </a:r>
            <a:r>
              <a:rPr lang="es-419" sz="3200" dirty="0" err="1"/>
              <a:t>the</a:t>
            </a:r>
            <a:r>
              <a:rPr lang="es-419" sz="3200" dirty="0"/>
              <a:t> </a:t>
            </a:r>
            <a:r>
              <a:rPr lang="es-419" sz="3200" dirty="0" err="1"/>
              <a:t>formation</a:t>
            </a:r>
            <a:r>
              <a:rPr lang="es-419" sz="3200" dirty="0"/>
              <a:t> </a:t>
            </a:r>
            <a:r>
              <a:rPr lang="es-419" sz="3200" dirty="0" err="1"/>
              <a:t>programs</a:t>
            </a:r>
            <a:r>
              <a:rPr lang="es-419" sz="3200" dirty="0"/>
              <a:t> </a:t>
            </a:r>
            <a:r>
              <a:rPr lang="es-419" sz="3200" dirty="0" err="1"/>
              <a:t>would</a:t>
            </a:r>
            <a:r>
              <a:rPr lang="es-419" sz="3200" dirty="0"/>
              <a:t> </a:t>
            </a:r>
            <a:r>
              <a:rPr lang="es-419" sz="3200" dirty="0" err="1"/>
              <a:t>need</a:t>
            </a:r>
            <a:r>
              <a:rPr lang="es-419" sz="3200" dirty="0"/>
              <a:t> a </a:t>
            </a:r>
            <a:r>
              <a:rPr lang="es-419" sz="3200" dirty="0" err="1"/>
              <a:t>reference</a:t>
            </a:r>
            <a:r>
              <a:rPr lang="es-419" sz="3200" dirty="0"/>
              <a:t> </a:t>
            </a:r>
            <a:r>
              <a:rPr lang="es-419" sz="3200" dirty="0" err="1"/>
              <a:t>point</a:t>
            </a:r>
            <a:r>
              <a:rPr lang="es-419" sz="3200" dirty="0"/>
              <a:t>, </a:t>
            </a:r>
            <a:r>
              <a:rPr lang="es-419" sz="3200" dirty="0" err="1"/>
              <a:t>which</a:t>
            </a:r>
            <a:r>
              <a:rPr lang="es-419" sz="3200" dirty="0"/>
              <a:t> </a:t>
            </a:r>
            <a:r>
              <a:rPr lang="es-419" sz="3200" dirty="0" err="1"/>
              <a:t>logically</a:t>
            </a:r>
            <a:r>
              <a:rPr lang="es-419" sz="3200" dirty="0"/>
              <a:t> </a:t>
            </a:r>
            <a:r>
              <a:rPr lang="es-419" sz="3200" dirty="0" err="1"/>
              <a:t>is</a:t>
            </a:r>
            <a:r>
              <a:rPr lang="es-419" sz="3200" dirty="0"/>
              <a:t> </a:t>
            </a:r>
            <a:r>
              <a:rPr lang="es-419" sz="3200" dirty="0" err="1"/>
              <a:t>the</a:t>
            </a:r>
            <a:r>
              <a:rPr lang="es-419" sz="3200" dirty="0"/>
              <a:t> </a:t>
            </a:r>
            <a:r>
              <a:rPr lang="es-419" sz="3200" i="1" dirty="0"/>
              <a:t>Ratio Formationis Generalis</a:t>
            </a:r>
            <a:r>
              <a:rPr lang="es-419" sz="3200" dirty="0"/>
              <a:t>, </a:t>
            </a:r>
            <a:r>
              <a:rPr lang="es-419" sz="3200" dirty="0" err="1"/>
              <a:t>but</a:t>
            </a:r>
            <a:r>
              <a:rPr lang="es-419" sz="3200" dirty="0"/>
              <a:t> </a:t>
            </a:r>
            <a:r>
              <a:rPr lang="es-419" sz="3200" dirty="0" err="1"/>
              <a:t>it</a:t>
            </a:r>
            <a:r>
              <a:rPr lang="es-419" sz="3200" dirty="0"/>
              <a:t> </a:t>
            </a:r>
            <a:r>
              <a:rPr lang="es-419" sz="3200" dirty="0" err="1"/>
              <a:t>needed</a:t>
            </a:r>
            <a:r>
              <a:rPr lang="es-419" sz="3200" dirty="0"/>
              <a:t> </a:t>
            </a:r>
            <a:r>
              <a:rPr lang="es-419" sz="3200" dirty="0" err="1"/>
              <a:t>to</a:t>
            </a:r>
            <a:r>
              <a:rPr lang="es-419" sz="3200" dirty="0"/>
              <a:t> be </a:t>
            </a:r>
            <a:r>
              <a:rPr lang="es-419" sz="3200" dirty="0" err="1"/>
              <a:t>updated</a:t>
            </a:r>
            <a:r>
              <a:rPr lang="es-419" sz="3200" dirty="0"/>
              <a:t>.</a:t>
            </a:r>
            <a:endParaRPr lang="en-US" sz="3200" dirty="0"/>
          </a:p>
        </p:txBody>
      </p:sp>
    </p:spTree>
    <p:extLst>
      <p:ext uri="{BB962C8B-B14F-4D97-AF65-F5344CB8AC3E}">
        <p14:creationId xmlns:p14="http://schemas.microsoft.com/office/powerpoint/2010/main" val="91068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77000" sy="78000" flip="none" algn="tl"/>
        </a:blipFill>
        <a:effectLst/>
      </p:bgPr>
    </p:bg>
    <p:spTree>
      <p:nvGrpSpPr>
        <p:cNvPr id="1" name=""/>
        <p:cNvGrpSpPr/>
        <p:nvPr/>
      </p:nvGrpSpPr>
      <p:grpSpPr>
        <a:xfrm>
          <a:off x="0" y="0"/>
          <a:ext cx="0" cy="0"/>
          <a:chOff x="0" y="0"/>
          <a:chExt cx="0" cy="0"/>
        </a:xfrm>
      </p:grpSpPr>
      <p:pic>
        <p:nvPicPr>
          <p:cNvPr id="4" name="Picture 3" descr="Analogue clock">
            <a:extLst>
              <a:ext uri="{FF2B5EF4-FFF2-40B4-BE49-F238E27FC236}">
                <a16:creationId xmlns:a16="http://schemas.microsoft.com/office/drawing/2014/main" id="{E78A9013-5AD4-4318-83F1-5FEE2F1C5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blipFill>
            <a:blip r:embed="rId4"/>
            <a:tile tx="0" ty="0" sx="100000" sy="100000" flip="none" algn="tl"/>
          </a:blipFill>
          <a:effectLst>
            <a:softEdge rad="635000"/>
          </a:effectLst>
          <a:scene3d>
            <a:camera prst="orthographicFront"/>
            <a:lightRig rig="morning" dir="t"/>
          </a:scene3d>
          <a:sp3d extrusionH="76200" contourW="12700">
            <a:bevelB w="114300" prst="artDeco"/>
            <a:extrusionClr>
              <a:srgbClr val="FFFFFF"/>
            </a:extrusionClr>
            <a:contourClr>
              <a:schemeClr val="bg2"/>
            </a:contourClr>
          </a:sp3d>
        </p:spPr>
      </p:pic>
      <p:sp useBgFill="1">
        <p:nvSpPr>
          <p:cNvPr id="2" name="TextBox 1">
            <a:extLst>
              <a:ext uri="{FF2B5EF4-FFF2-40B4-BE49-F238E27FC236}">
                <a16:creationId xmlns:a16="http://schemas.microsoft.com/office/drawing/2014/main" id="{228972B2-1614-4D1C-BFD8-034B19A42F9F}"/>
              </a:ext>
            </a:extLst>
          </p:cNvPr>
          <p:cNvSpPr txBox="1"/>
          <p:nvPr/>
        </p:nvSpPr>
        <p:spPr>
          <a:xfrm>
            <a:off x="233463" y="408562"/>
            <a:ext cx="10290495" cy="5632311"/>
          </a:xfrm>
          <a:prstGeom prst="rect">
            <a:avLst/>
          </a:prstGeom>
          <a:ln w="57150">
            <a:solidFill>
              <a:schemeClr val="tx1"/>
            </a:solidFill>
          </a:ln>
          <a:effectLst>
            <a:softEdge rad="317500"/>
          </a:effectLst>
        </p:spPr>
        <p:txBody>
          <a:bodyPr wrap="square" rtlCol="0">
            <a:spAutoFit/>
          </a:bodyPr>
          <a:lstStyle/>
          <a:p>
            <a:r>
              <a:rPr lang="es-419" sz="2400" b="1" dirty="0" err="1"/>
              <a:t>Why</a:t>
            </a:r>
            <a:r>
              <a:rPr lang="es-419" sz="2400" b="1" dirty="0"/>
              <a:t> </a:t>
            </a:r>
            <a:r>
              <a:rPr lang="es-419" sz="2400" b="1" dirty="0" err="1"/>
              <a:t>an</a:t>
            </a:r>
            <a:r>
              <a:rPr lang="es-419" sz="2400" b="1" dirty="0"/>
              <a:t> </a:t>
            </a:r>
            <a:r>
              <a:rPr lang="es-419" sz="2400" b="1" dirty="0" err="1"/>
              <a:t>update</a:t>
            </a:r>
            <a:r>
              <a:rPr lang="es-419" sz="2400" b="1" dirty="0"/>
              <a:t> </a:t>
            </a:r>
            <a:r>
              <a:rPr lang="es-419" sz="2400" b="1" dirty="0" err="1"/>
              <a:t>of</a:t>
            </a:r>
            <a:r>
              <a:rPr lang="es-419" sz="2400" b="1" dirty="0"/>
              <a:t> </a:t>
            </a:r>
            <a:r>
              <a:rPr lang="es-419" sz="2400" b="1" dirty="0" err="1"/>
              <a:t>the</a:t>
            </a:r>
            <a:r>
              <a:rPr lang="es-419" sz="2400" b="1" dirty="0"/>
              <a:t> </a:t>
            </a:r>
            <a:r>
              <a:rPr lang="es-419" sz="2400" b="1" i="1" dirty="0"/>
              <a:t>Ratio Formationis Generalis</a:t>
            </a:r>
            <a:r>
              <a:rPr lang="es-419" sz="2400" b="1" dirty="0"/>
              <a:t>?</a:t>
            </a:r>
          </a:p>
          <a:p>
            <a:endParaRPr lang="es-419" sz="2400" b="1" dirty="0"/>
          </a:p>
          <a:p>
            <a:r>
              <a:rPr lang="es-419" sz="2400" b="1" dirty="0" err="1"/>
              <a:t>Since</a:t>
            </a:r>
            <a:r>
              <a:rPr lang="es-419" sz="2400" b="1" dirty="0"/>
              <a:t> 2003:</a:t>
            </a:r>
          </a:p>
          <a:p>
            <a:endParaRPr lang="es-419" sz="2400" b="1" dirty="0"/>
          </a:p>
          <a:p>
            <a:pPr marL="285750" indent="-285750">
              <a:buFontTx/>
              <a:buChar char="-"/>
            </a:pPr>
            <a:r>
              <a:rPr lang="es-419" sz="2400" b="1" dirty="0" err="1"/>
              <a:t>the</a:t>
            </a:r>
            <a:r>
              <a:rPr lang="es-419" sz="2400" b="1" dirty="0"/>
              <a:t> </a:t>
            </a:r>
            <a:r>
              <a:rPr lang="es-419" sz="2400" b="1" dirty="0" err="1"/>
              <a:t>Congregation</a:t>
            </a:r>
            <a:r>
              <a:rPr lang="es-419" sz="2400" b="1" dirty="0"/>
              <a:t> </a:t>
            </a:r>
            <a:r>
              <a:rPr lang="es-419" sz="2400" b="1" dirty="0" err="1"/>
              <a:t>had</a:t>
            </a:r>
            <a:r>
              <a:rPr lang="es-419" sz="2400" b="1" dirty="0"/>
              <a:t> </a:t>
            </a:r>
            <a:r>
              <a:rPr lang="es-419" sz="2400" b="1" dirty="0" err="1"/>
              <a:t>celebrated</a:t>
            </a:r>
            <a:r>
              <a:rPr lang="es-419" sz="2400" b="1" dirty="0"/>
              <a:t> </a:t>
            </a:r>
            <a:r>
              <a:rPr lang="es-419" sz="2400" b="1" dirty="0" err="1"/>
              <a:t>two</a:t>
            </a:r>
            <a:r>
              <a:rPr lang="es-419" sz="2400" b="1" dirty="0"/>
              <a:t> General </a:t>
            </a:r>
            <a:r>
              <a:rPr lang="es-419" sz="2400" b="1" dirty="0" err="1"/>
              <a:t>Chapters</a:t>
            </a:r>
            <a:r>
              <a:rPr lang="es-419" sz="2400" b="1" dirty="0"/>
              <a:t>, </a:t>
            </a:r>
            <a:r>
              <a:rPr lang="es-419" sz="2400" b="1" dirty="0" err="1"/>
              <a:t>both</a:t>
            </a:r>
            <a:r>
              <a:rPr lang="es-419" sz="2400" b="1" dirty="0"/>
              <a:t> </a:t>
            </a:r>
            <a:r>
              <a:rPr lang="es-419" sz="2400" b="1" dirty="0" err="1"/>
              <a:t>of</a:t>
            </a:r>
            <a:r>
              <a:rPr lang="es-419" sz="2400" b="1" dirty="0"/>
              <a:t> </a:t>
            </a:r>
            <a:r>
              <a:rPr lang="es-419" sz="2400" b="1" dirty="0" err="1"/>
              <a:t>which</a:t>
            </a:r>
            <a:r>
              <a:rPr lang="es-419" sz="2400" b="1" dirty="0"/>
              <a:t> </a:t>
            </a:r>
            <a:r>
              <a:rPr lang="es-419" sz="2400" b="1" dirty="0" err="1"/>
              <a:t>made</a:t>
            </a:r>
            <a:r>
              <a:rPr lang="es-419" sz="2400" b="1" dirty="0"/>
              <a:t> </a:t>
            </a:r>
            <a:r>
              <a:rPr lang="es-419" sz="2400" b="1" dirty="0" err="1"/>
              <a:t>references</a:t>
            </a:r>
            <a:r>
              <a:rPr lang="es-419" sz="2400" b="1" dirty="0"/>
              <a:t> </a:t>
            </a:r>
            <a:r>
              <a:rPr lang="es-419" sz="2400" b="1" dirty="0" err="1"/>
              <a:t>to</a:t>
            </a:r>
            <a:r>
              <a:rPr lang="es-419" sz="2400" b="1" dirty="0"/>
              <a:t> </a:t>
            </a:r>
            <a:r>
              <a:rPr lang="es-419" sz="2400" b="1" dirty="0" err="1"/>
              <a:t>formation</a:t>
            </a:r>
            <a:endParaRPr lang="es-419" sz="2400" b="1" dirty="0"/>
          </a:p>
          <a:p>
            <a:pPr marL="285750" indent="-285750">
              <a:buFontTx/>
              <a:buChar char="-"/>
            </a:pPr>
            <a:r>
              <a:rPr lang="es-419" sz="2400" b="1" dirty="0"/>
              <a:t>In 2015 </a:t>
            </a:r>
            <a:r>
              <a:rPr lang="es-419" sz="2400" b="1" dirty="0" err="1"/>
              <a:t>the</a:t>
            </a:r>
            <a:r>
              <a:rPr lang="es-419" sz="2400" b="1" dirty="0"/>
              <a:t> General </a:t>
            </a:r>
            <a:r>
              <a:rPr lang="es-419" sz="2400" b="1" dirty="0" err="1"/>
              <a:t>Government</a:t>
            </a:r>
            <a:r>
              <a:rPr lang="es-419" sz="2400" b="1" dirty="0"/>
              <a:t> </a:t>
            </a:r>
            <a:r>
              <a:rPr lang="es-419" sz="2400" b="1" dirty="0" err="1"/>
              <a:t>had</a:t>
            </a:r>
            <a:r>
              <a:rPr lang="es-419" sz="2400" b="1" dirty="0"/>
              <a:t> </a:t>
            </a:r>
            <a:r>
              <a:rPr lang="es-419" sz="2400" b="1" dirty="0" err="1"/>
              <a:t>published</a:t>
            </a:r>
            <a:r>
              <a:rPr lang="es-419" sz="2400" b="1" dirty="0"/>
              <a:t> </a:t>
            </a:r>
            <a:r>
              <a:rPr lang="es-419" sz="2400" b="1" dirty="0" err="1"/>
              <a:t>the</a:t>
            </a:r>
            <a:r>
              <a:rPr lang="es-419" sz="2400" b="1" dirty="0"/>
              <a:t> </a:t>
            </a:r>
            <a:r>
              <a:rPr lang="es-419" sz="2400" b="1" i="1" dirty="0" err="1"/>
              <a:t>Decree</a:t>
            </a:r>
            <a:r>
              <a:rPr lang="es-419" sz="2400" b="1" i="1" dirty="0"/>
              <a:t> </a:t>
            </a:r>
            <a:r>
              <a:rPr lang="es-419" sz="2400" b="1" i="1" dirty="0" err="1"/>
              <a:t>on</a:t>
            </a:r>
            <a:r>
              <a:rPr lang="es-419" sz="2400" b="1" i="1" dirty="0"/>
              <a:t> </a:t>
            </a:r>
            <a:r>
              <a:rPr lang="es-419" sz="2400" b="1" i="1" dirty="0" err="1"/>
              <a:t>Formation</a:t>
            </a:r>
            <a:r>
              <a:rPr lang="es-419" sz="2400" b="1" i="1" dirty="0"/>
              <a:t> </a:t>
            </a:r>
            <a:r>
              <a:rPr lang="es-419" sz="2400" b="1" dirty="0" err="1"/>
              <a:t>which</a:t>
            </a:r>
            <a:r>
              <a:rPr lang="es-419" sz="2400" b="1" dirty="0"/>
              <a:t> </a:t>
            </a:r>
            <a:r>
              <a:rPr lang="es-419" sz="2400" b="1" dirty="0" err="1"/>
              <a:t>established</a:t>
            </a:r>
            <a:r>
              <a:rPr lang="es-419" sz="2400" b="1" dirty="0"/>
              <a:t> a </a:t>
            </a:r>
            <a:r>
              <a:rPr lang="es-419" sz="2400" b="1" dirty="0" err="1"/>
              <a:t>vocabulary</a:t>
            </a:r>
            <a:r>
              <a:rPr lang="es-419" sz="2400" b="1" dirty="0"/>
              <a:t> and </a:t>
            </a:r>
            <a:r>
              <a:rPr lang="es-419" sz="2400" b="1" dirty="0" err="1"/>
              <a:t>essential</a:t>
            </a:r>
            <a:r>
              <a:rPr lang="es-419" sz="2400" b="1" dirty="0"/>
              <a:t> </a:t>
            </a:r>
            <a:r>
              <a:rPr lang="es-419" sz="2400" b="1" dirty="0" err="1"/>
              <a:t>elements</a:t>
            </a:r>
            <a:r>
              <a:rPr lang="es-419" sz="2400" b="1" dirty="0"/>
              <a:t> </a:t>
            </a:r>
            <a:r>
              <a:rPr lang="es-419" sz="2400" b="1" dirty="0" err="1"/>
              <a:t>with</a:t>
            </a:r>
            <a:r>
              <a:rPr lang="es-419" sz="2400" b="1" dirty="0"/>
              <a:t> </a:t>
            </a:r>
            <a:r>
              <a:rPr lang="es-419" sz="2400" b="1" dirty="0" err="1"/>
              <a:t>regards</a:t>
            </a:r>
            <a:r>
              <a:rPr lang="es-419" sz="2400" b="1" dirty="0"/>
              <a:t> </a:t>
            </a:r>
            <a:r>
              <a:rPr lang="es-419" sz="2400" b="1" dirty="0" err="1"/>
              <a:t>to</a:t>
            </a:r>
            <a:r>
              <a:rPr lang="es-419" sz="2400" b="1" dirty="0"/>
              <a:t> </a:t>
            </a:r>
            <a:r>
              <a:rPr lang="es-419" sz="2400" b="1" dirty="0" err="1"/>
              <a:t>each</a:t>
            </a:r>
            <a:r>
              <a:rPr lang="es-419" sz="2400" b="1" dirty="0"/>
              <a:t> </a:t>
            </a:r>
            <a:r>
              <a:rPr lang="es-419" sz="2400" b="1" dirty="0" err="1"/>
              <a:t>of</a:t>
            </a:r>
            <a:r>
              <a:rPr lang="es-419" sz="2400" b="1" dirty="0"/>
              <a:t> </a:t>
            </a:r>
            <a:r>
              <a:rPr lang="es-419" sz="2400" b="1" dirty="0" err="1"/>
              <a:t>the</a:t>
            </a:r>
            <a:r>
              <a:rPr lang="es-419" sz="2400" b="1" dirty="0"/>
              <a:t> </a:t>
            </a:r>
            <a:r>
              <a:rPr lang="es-419" sz="2400" b="1" dirty="0" err="1"/>
              <a:t>different</a:t>
            </a:r>
            <a:r>
              <a:rPr lang="es-419" sz="2400" b="1" dirty="0"/>
              <a:t> </a:t>
            </a:r>
            <a:r>
              <a:rPr lang="es-419" sz="2400" b="1" dirty="0" err="1"/>
              <a:t>stages</a:t>
            </a:r>
            <a:r>
              <a:rPr lang="es-419" sz="2400" b="1" dirty="0"/>
              <a:t> </a:t>
            </a:r>
            <a:r>
              <a:rPr lang="es-419" sz="2400" b="1" dirty="0" err="1"/>
              <a:t>of</a:t>
            </a:r>
            <a:r>
              <a:rPr lang="es-419" sz="2400" b="1" dirty="0"/>
              <a:t> </a:t>
            </a:r>
            <a:r>
              <a:rPr lang="es-419" sz="2400" b="1" dirty="0" err="1"/>
              <a:t>formaton</a:t>
            </a:r>
            <a:r>
              <a:rPr lang="es-419" sz="2400" b="1" dirty="0"/>
              <a:t>, and </a:t>
            </a:r>
            <a:r>
              <a:rPr lang="es-419" sz="2400" b="1" dirty="0" err="1"/>
              <a:t>thirdly</a:t>
            </a:r>
            <a:r>
              <a:rPr lang="es-419" sz="2400" b="1" dirty="0"/>
              <a:t>, </a:t>
            </a:r>
          </a:p>
          <a:p>
            <a:pPr marL="285750" indent="-285750">
              <a:buFontTx/>
              <a:buChar char="-"/>
            </a:pPr>
            <a:r>
              <a:rPr lang="es-419" sz="2400" b="1" dirty="0"/>
              <a:t>The </a:t>
            </a:r>
            <a:r>
              <a:rPr lang="es-419" sz="2400" b="1" dirty="0" err="1"/>
              <a:t>Vatican</a:t>
            </a:r>
            <a:r>
              <a:rPr lang="es-419" sz="2400" b="1" dirty="0"/>
              <a:t> </a:t>
            </a:r>
            <a:r>
              <a:rPr lang="es-419" sz="2400" b="1" dirty="0" err="1"/>
              <a:t>had</a:t>
            </a:r>
            <a:r>
              <a:rPr lang="es-419" sz="2400" b="1" dirty="0"/>
              <a:t> </a:t>
            </a:r>
            <a:r>
              <a:rPr lang="es-419" sz="2400" b="1" dirty="0" err="1"/>
              <a:t>published</a:t>
            </a:r>
            <a:r>
              <a:rPr lang="es-419" sz="2400" b="1" dirty="0"/>
              <a:t> </a:t>
            </a:r>
            <a:r>
              <a:rPr lang="es-419" sz="2400" b="1" dirty="0" err="1"/>
              <a:t>several</a:t>
            </a:r>
            <a:r>
              <a:rPr lang="es-419" sz="2400" b="1" dirty="0"/>
              <a:t> </a:t>
            </a:r>
            <a:r>
              <a:rPr lang="es-419" sz="2400" b="1" dirty="0" err="1"/>
              <a:t>very</a:t>
            </a:r>
            <a:r>
              <a:rPr lang="es-419" sz="2400" b="1" dirty="0"/>
              <a:t> </a:t>
            </a:r>
            <a:r>
              <a:rPr lang="es-419" sz="2400" b="1" dirty="0" err="1"/>
              <a:t>important</a:t>
            </a:r>
            <a:r>
              <a:rPr lang="es-419" sz="2400" b="1" dirty="0"/>
              <a:t> </a:t>
            </a:r>
            <a:r>
              <a:rPr lang="es-419" sz="2400" b="1" dirty="0" err="1"/>
              <a:t>documents</a:t>
            </a:r>
            <a:r>
              <a:rPr lang="es-419" sz="2400" b="1" dirty="0"/>
              <a:t> </a:t>
            </a:r>
            <a:r>
              <a:rPr lang="es-419" sz="2400" b="1" dirty="0" err="1"/>
              <a:t>related</a:t>
            </a:r>
            <a:r>
              <a:rPr lang="es-419" sz="2400" b="1" dirty="0"/>
              <a:t> </a:t>
            </a:r>
            <a:r>
              <a:rPr lang="es-419" sz="2400" b="1" dirty="0" err="1"/>
              <a:t>to</a:t>
            </a:r>
            <a:r>
              <a:rPr lang="es-419" sz="2400" b="1" dirty="0"/>
              <a:t> </a:t>
            </a:r>
            <a:r>
              <a:rPr lang="es-419" sz="2400" b="1" dirty="0" err="1"/>
              <a:t>formation</a:t>
            </a:r>
            <a:r>
              <a:rPr lang="es-419" sz="2400" b="1" dirty="0"/>
              <a:t> and </a:t>
            </a:r>
            <a:r>
              <a:rPr lang="es-419" sz="2400" b="1" dirty="0" err="1"/>
              <a:t>Consecrated</a:t>
            </a:r>
            <a:r>
              <a:rPr lang="es-419" sz="2400" b="1" dirty="0"/>
              <a:t> </a:t>
            </a:r>
            <a:r>
              <a:rPr lang="es-419" sz="2400" b="1" dirty="0" err="1"/>
              <a:t>Life</a:t>
            </a:r>
            <a:r>
              <a:rPr lang="es-419" sz="2400" b="1" dirty="0"/>
              <a:t>, </a:t>
            </a:r>
            <a:r>
              <a:rPr lang="es-419" sz="2400" b="1" dirty="0" err="1"/>
              <a:t>including</a:t>
            </a:r>
            <a:r>
              <a:rPr lang="es-419" sz="2400" b="1" dirty="0"/>
              <a:t> </a:t>
            </a:r>
            <a:r>
              <a:rPr lang="es-419" sz="2400" b="1" dirty="0" err="1"/>
              <a:t>the</a:t>
            </a:r>
            <a:r>
              <a:rPr lang="es-419" sz="2400" b="1" dirty="0"/>
              <a:t> </a:t>
            </a:r>
            <a:r>
              <a:rPr lang="es-419" sz="2400" b="1" dirty="0" err="1"/>
              <a:t>results</a:t>
            </a:r>
            <a:r>
              <a:rPr lang="es-419" sz="2400" b="1" dirty="0"/>
              <a:t> </a:t>
            </a:r>
            <a:r>
              <a:rPr lang="es-419" sz="2400" b="1" dirty="0" err="1"/>
              <a:t>of</a:t>
            </a:r>
            <a:r>
              <a:rPr lang="es-419" sz="2400" b="1" dirty="0"/>
              <a:t> </a:t>
            </a:r>
            <a:r>
              <a:rPr lang="es-419" sz="2400" b="1" dirty="0" err="1"/>
              <a:t>different</a:t>
            </a:r>
            <a:r>
              <a:rPr lang="es-419" sz="2400" b="1" dirty="0"/>
              <a:t> </a:t>
            </a:r>
            <a:r>
              <a:rPr lang="es-419" sz="2400" b="1" dirty="0" err="1"/>
              <a:t>Synods</a:t>
            </a:r>
            <a:r>
              <a:rPr lang="es-419" sz="2400" b="1" dirty="0"/>
              <a:t> </a:t>
            </a:r>
            <a:r>
              <a:rPr lang="es-419" sz="2400" b="1" dirty="0" err="1"/>
              <a:t>of</a:t>
            </a:r>
            <a:r>
              <a:rPr lang="es-419" sz="2400" b="1" dirty="0"/>
              <a:t> </a:t>
            </a:r>
            <a:r>
              <a:rPr lang="es-419" sz="2400" b="1" dirty="0" err="1"/>
              <a:t>Bishops</a:t>
            </a:r>
            <a:r>
              <a:rPr lang="es-419" sz="2400" b="1" dirty="0"/>
              <a:t>.</a:t>
            </a:r>
          </a:p>
          <a:p>
            <a:endParaRPr lang="es-419" sz="2400" b="1" dirty="0"/>
          </a:p>
          <a:p>
            <a:r>
              <a:rPr lang="es-419" sz="2400" b="1" dirty="0"/>
              <a:t>The </a:t>
            </a:r>
            <a:r>
              <a:rPr lang="es-419" sz="2400" b="1" dirty="0" err="1"/>
              <a:t>need</a:t>
            </a:r>
            <a:r>
              <a:rPr lang="es-419" sz="2400" b="1" dirty="0"/>
              <a:t> </a:t>
            </a:r>
            <a:r>
              <a:rPr lang="es-419" sz="2400" b="1" dirty="0" err="1"/>
              <a:t>for</a:t>
            </a:r>
            <a:r>
              <a:rPr lang="es-419" sz="2400" b="1" dirty="0"/>
              <a:t> </a:t>
            </a:r>
            <a:r>
              <a:rPr lang="es-419" sz="2400" b="1" dirty="0" err="1"/>
              <a:t>an</a:t>
            </a:r>
            <a:r>
              <a:rPr lang="es-419" sz="2400" b="1" dirty="0"/>
              <a:t> </a:t>
            </a:r>
            <a:r>
              <a:rPr lang="es-419" sz="2400" b="1" dirty="0" err="1"/>
              <a:t>actualized</a:t>
            </a:r>
            <a:r>
              <a:rPr lang="es-419" sz="2400" b="1" dirty="0"/>
              <a:t> </a:t>
            </a:r>
            <a:r>
              <a:rPr lang="es-419" sz="2400" b="1" i="1" dirty="0"/>
              <a:t>Ratio</a:t>
            </a:r>
            <a:r>
              <a:rPr lang="es-419" sz="2400" b="1" dirty="0"/>
              <a:t> </a:t>
            </a:r>
            <a:r>
              <a:rPr lang="es-419" sz="2400" b="1" dirty="0" err="1"/>
              <a:t>was</a:t>
            </a:r>
            <a:r>
              <a:rPr lang="es-419" sz="2400" b="1" dirty="0"/>
              <a:t> </a:t>
            </a:r>
            <a:r>
              <a:rPr lang="es-419" sz="2400" b="1" dirty="0" err="1"/>
              <a:t>also</a:t>
            </a:r>
            <a:r>
              <a:rPr lang="es-419" sz="2400" b="1" dirty="0"/>
              <a:t> </a:t>
            </a:r>
            <a:r>
              <a:rPr lang="es-419" sz="2400" b="1" dirty="0" err="1"/>
              <a:t>seen</a:t>
            </a:r>
            <a:r>
              <a:rPr lang="es-419" sz="2400" b="1" dirty="0"/>
              <a:t> </a:t>
            </a:r>
            <a:r>
              <a:rPr lang="es-419" sz="2400" b="1" dirty="0" err="1"/>
              <a:t>from</a:t>
            </a:r>
            <a:r>
              <a:rPr lang="es-419" sz="2400" b="1" dirty="0"/>
              <a:t> </a:t>
            </a:r>
            <a:r>
              <a:rPr lang="es-419" sz="2400" b="1" dirty="0" err="1"/>
              <a:t>the</a:t>
            </a:r>
            <a:r>
              <a:rPr lang="es-419" sz="2400" b="1" dirty="0"/>
              <a:t> </a:t>
            </a:r>
            <a:r>
              <a:rPr lang="es-419" sz="2400" b="1" dirty="0" err="1"/>
              <a:t>perspective</a:t>
            </a:r>
            <a:r>
              <a:rPr lang="es-419" sz="2400" b="1" dirty="0"/>
              <a:t> </a:t>
            </a:r>
            <a:r>
              <a:rPr lang="es-419" sz="2400" b="1" dirty="0" err="1"/>
              <a:t>of</a:t>
            </a:r>
            <a:r>
              <a:rPr lang="es-419" sz="2400" b="1" dirty="0"/>
              <a:t> </a:t>
            </a:r>
            <a:r>
              <a:rPr lang="es-419" sz="2400" b="1" dirty="0" err="1"/>
              <a:t>Restructuring</a:t>
            </a:r>
            <a:r>
              <a:rPr lang="es-419" sz="2400" b="1" dirty="0"/>
              <a:t> and </a:t>
            </a:r>
            <a:r>
              <a:rPr lang="es-419" sz="2400" b="1" dirty="0" err="1"/>
              <a:t>Reconfiguration</a:t>
            </a:r>
            <a:r>
              <a:rPr lang="es-419" sz="2400" b="1" dirty="0"/>
              <a:t>.</a:t>
            </a:r>
            <a:endParaRPr lang="en-US" sz="2400" b="1" dirty="0"/>
          </a:p>
        </p:txBody>
      </p:sp>
    </p:spTree>
    <p:extLst>
      <p:ext uri="{BB962C8B-B14F-4D97-AF65-F5344CB8AC3E}">
        <p14:creationId xmlns:p14="http://schemas.microsoft.com/office/powerpoint/2010/main" val="14876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59B08A-590A-4FA8-8D33-965BC54A3D10}"/>
              </a:ext>
            </a:extLst>
          </p:cNvPr>
          <p:cNvSpPr txBox="1"/>
          <p:nvPr/>
        </p:nvSpPr>
        <p:spPr>
          <a:xfrm>
            <a:off x="938744" y="582067"/>
            <a:ext cx="7309845" cy="6124754"/>
          </a:xfrm>
          <a:prstGeom prst="rect">
            <a:avLst/>
          </a:prstGeom>
          <a:noFill/>
        </p:spPr>
        <p:txBody>
          <a:bodyPr wrap="square" rtlCol="0">
            <a:spAutoFit/>
          </a:bodyPr>
          <a:lstStyle/>
          <a:p>
            <a:r>
              <a:rPr lang="es-419" sz="2800" dirty="0" err="1"/>
              <a:t>Both</a:t>
            </a:r>
            <a:r>
              <a:rPr lang="es-419" sz="2800" dirty="0"/>
              <a:t> </a:t>
            </a:r>
            <a:r>
              <a:rPr lang="es-419" sz="2800" i="1" dirty="0" err="1"/>
              <a:t>Restructuring</a:t>
            </a:r>
            <a:r>
              <a:rPr lang="es-419" sz="2800" dirty="0"/>
              <a:t> and </a:t>
            </a:r>
            <a:r>
              <a:rPr lang="es-419" sz="2800" i="1" dirty="0" err="1"/>
              <a:t>Reconfiguration</a:t>
            </a:r>
            <a:r>
              <a:rPr lang="es-419" sz="2800" dirty="0"/>
              <a:t> </a:t>
            </a:r>
            <a:r>
              <a:rPr lang="es-419" sz="2800" dirty="0" err="1"/>
              <a:t>take</a:t>
            </a:r>
            <a:r>
              <a:rPr lang="es-419" sz="2800" dirty="0"/>
              <a:t> </a:t>
            </a:r>
            <a:r>
              <a:rPr lang="es-419" sz="2800" dirty="0" err="1"/>
              <a:t>their</a:t>
            </a:r>
            <a:r>
              <a:rPr lang="es-419" sz="2800" dirty="0"/>
              <a:t> </a:t>
            </a:r>
            <a:r>
              <a:rPr lang="es-419" sz="2800" dirty="0" err="1"/>
              <a:t>motivation</a:t>
            </a:r>
            <a:r>
              <a:rPr lang="es-419" sz="2800" dirty="0"/>
              <a:t> and are </a:t>
            </a:r>
            <a:r>
              <a:rPr lang="es-419" sz="2800" dirty="0" err="1"/>
              <a:t>energized</a:t>
            </a:r>
            <a:r>
              <a:rPr lang="es-419" sz="2800" dirty="0"/>
              <a:t> </a:t>
            </a:r>
            <a:r>
              <a:rPr lang="es-419" sz="2800" dirty="0" err="1"/>
              <a:t>from</a:t>
            </a:r>
            <a:r>
              <a:rPr lang="es-419" sz="2800" dirty="0"/>
              <a:t> </a:t>
            </a:r>
            <a:r>
              <a:rPr lang="es-419" sz="2800" i="1" dirty="0" err="1"/>
              <a:t>fidelity</a:t>
            </a:r>
            <a:r>
              <a:rPr lang="es-419" sz="2800" dirty="0"/>
              <a:t> </a:t>
            </a:r>
            <a:r>
              <a:rPr lang="es-419" sz="2800" dirty="0" err="1"/>
              <a:t>to</a:t>
            </a:r>
            <a:r>
              <a:rPr lang="es-419" sz="2800" dirty="0"/>
              <a:t> </a:t>
            </a:r>
            <a:r>
              <a:rPr lang="es-419" sz="2800" dirty="0" err="1"/>
              <a:t>the</a:t>
            </a:r>
            <a:r>
              <a:rPr lang="es-419" sz="2800" dirty="0"/>
              <a:t> Redemptorist </a:t>
            </a:r>
            <a:r>
              <a:rPr lang="es-419" sz="2800" i="1" dirty="0" err="1"/>
              <a:t>Mission</a:t>
            </a:r>
            <a:r>
              <a:rPr lang="es-419" sz="2800" dirty="0"/>
              <a:t> and </a:t>
            </a:r>
            <a:r>
              <a:rPr lang="es-419" sz="2800" i="1" dirty="0" err="1"/>
              <a:t>Charism</a:t>
            </a:r>
            <a:r>
              <a:rPr lang="es-419" sz="2800" dirty="0"/>
              <a:t>.</a:t>
            </a:r>
          </a:p>
          <a:p>
            <a:endParaRPr lang="es-419" sz="2800" dirty="0"/>
          </a:p>
          <a:p>
            <a:r>
              <a:rPr lang="es-419" sz="2800" dirty="0" err="1"/>
              <a:t>While</a:t>
            </a:r>
            <a:r>
              <a:rPr lang="es-419" sz="2800" dirty="0"/>
              <a:t> </a:t>
            </a:r>
            <a:r>
              <a:rPr lang="es-419" sz="2800" dirty="0" err="1"/>
              <a:t>it</a:t>
            </a:r>
            <a:r>
              <a:rPr lang="es-419" sz="2800" dirty="0"/>
              <a:t> </a:t>
            </a:r>
            <a:r>
              <a:rPr lang="es-419" sz="2800" dirty="0" err="1"/>
              <a:t>is</a:t>
            </a:r>
            <a:r>
              <a:rPr lang="es-419" sz="2800" dirty="0"/>
              <a:t> </a:t>
            </a:r>
            <a:r>
              <a:rPr lang="es-419" sz="2800" dirty="0" err="1"/>
              <a:t>generally</a:t>
            </a:r>
            <a:r>
              <a:rPr lang="es-419" sz="2800" dirty="0"/>
              <a:t> </a:t>
            </a:r>
            <a:r>
              <a:rPr lang="es-419" sz="2800" dirty="0" err="1"/>
              <a:t>agreed</a:t>
            </a:r>
            <a:r>
              <a:rPr lang="es-419" sz="2800" dirty="0"/>
              <a:t> </a:t>
            </a:r>
            <a:r>
              <a:rPr lang="es-419" sz="2800" dirty="0" err="1"/>
              <a:t>that</a:t>
            </a:r>
            <a:r>
              <a:rPr lang="es-419" sz="2800" dirty="0"/>
              <a:t> </a:t>
            </a:r>
            <a:r>
              <a:rPr lang="es-419" sz="2800" dirty="0" err="1"/>
              <a:t>the</a:t>
            </a:r>
            <a:r>
              <a:rPr lang="es-419" sz="2800" dirty="0"/>
              <a:t> </a:t>
            </a:r>
            <a:r>
              <a:rPr lang="es-419" sz="2800" dirty="0" err="1"/>
              <a:t>term</a:t>
            </a:r>
            <a:r>
              <a:rPr lang="es-419" sz="2800" dirty="0"/>
              <a:t> </a:t>
            </a:r>
            <a:r>
              <a:rPr lang="en-US" sz="2800" dirty="0"/>
              <a:t>“Restructuring” is not the best, it is functional within our understanding of the inclusion of concepts like “conversion” and “faithfulness” to our Charism.</a:t>
            </a:r>
          </a:p>
          <a:p>
            <a:endParaRPr lang="en-US" sz="2800" dirty="0"/>
          </a:p>
          <a:p>
            <a:r>
              <a:rPr lang="en-US" sz="2800" dirty="0"/>
              <a:t>The concept and values of restructuring appear in our Constitutions, for example, Constitution </a:t>
            </a:r>
          </a:p>
          <a:p>
            <a:r>
              <a:rPr lang="en-US" sz="2800" dirty="0"/>
              <a:t># 96 when speaking of adaptations to apostolic necessities.  </a:t>
            </a:r>
          </a:p>
        </p:txBody>
      </p:sp>
      <p:pic>
        <p:nvPicPr>
          <p:cNvPr id="4" name="Picture 3" descr="A person posing for the camera&#10;&#10;Description automatically generated">
            <a:extLst>
              <a:ext uri="{FF2B5EF4-FFF2-40B4-BE49-F238E27FC236}">
                <a16:creationId xmlns:a16="http://schemas.microsoft.com/office/drawing/2014/main" id="{549D4B8F-554C-4384-8FAC-122BA28968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97182" y="787940"/>
            <a:ext cx="3344104" cy="5282120"/>
          </a:xfrm>
          <a:prstGeom prst="rect">
            <a:avLst/>
          </a:prstGeom>
        </p:spPr>
      </p:pic>
    </p:spTree>
    <p:extLst>
      <p:ext uri="{BB962C8B-B14F-4D97-AF65-F5344CB8AC3E}">
        <p14:creationId xmlns:p14="http://schemas.microsoft.com/office/powerpoint/2010/main" val="2850692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684A3-EB2D-40EC-B4F2-A765B11DCC16}"/>
              </a:ext>
            </a:extLst>
          </p:cNvPr>
          <p:cNvSpPr txBox="1"/>
          <p:nvPr/>
        </p:nvSpPr>
        <p:spPr>
          <a:xfrm>
            <a:off x="5963414" y="617216"/>
            <a:ext cx="5670868" cy="5693866"/>
          </a:xfrm>
          <a:prstGeom prst="rect">
            <a:avLst/>
          </a:prstGeom>
          <a:noFill/>
        </p:spPr>
        <p:txBody>
          <a:bodyPr wrap="square" rtlCol="0">
            <a:spAutoFit/>
          </a:bodyPr>
          <a:lstStyle/>
          <a:p>
            <a:r>
              <a:rPr lang="en-US" sz="2800" dirty="0"/>
              <a:t>Reconfiguration has more to do with the structures (size, geographic areas, etc.) of our Units.</a:t>
            </a:r>
          </a:p>
          <a:p>
            <a:endParaRPr lang="en-US" sz="2800" dirty="0"/>
          </a:p>
          <a:p>
            <a:r>
              <a:rPr lang="en-US" sz="2800" dirty="0"/>
              <a:t>As with restructuring, renewed configuration is also reflected in our Constitutions and Statues </a:t>
            </a:r>
          </a:p>
          <a:p>
            <a:r>
              <a:rPr lang="en-US" sz="2800" dirty="0"/>
              <a:t>(cf. Const. # 96 and </a:t>
            </a:r>
          </a:p>
          <a:p>
            <a:r>
              <a:rPr lang="en-US" sz="2800" dirty="0"/>
              <a:t>Statutes #s 087 – 090).</a:t>
            </a:r>
          </a:p>
          <a:p>
            <a:endParaRPr lang="en-US" sz="2800" dirty="0"/>
          </a:p>
          <a:p>
            <a:r>
              <a:rPr lang="en-US" sz="2800" dirty="0"/>
              <a:t>The reconfiguration of Units leads to the consequent reconfiguration of Directories and Formation programs.</a:t>
            </a:r>
          </a:p>
        </p:txBody>
      </p:sp>
      <p:pic>
        <p:nvPicPr>
          <p:cNvPr id="4" name="Picture 3" descr="A picture containing clock&#10;&#10;Description automatically generated">
            <a:extLst>
              <a:ext uri="{FF2B5EF4-FFF2-40B4-BE49-F238E27FC236}">
                <a16:creationId xmlns:a16="http://schemas.microsoft.com/office/drawing/2014/main" id="{FA20589C-D351-4105-9C18-EB1ABB346C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8018" y="990600"/>
            <a:ext cx="4876800" cy="4876800"/>
          </a:xfrm>
          <a:prstGeom prst="rect">
            <a:avLst/>
          </a:prstGeom>
        </p:spPr>
      </p:pic>
    </p:spTree>
    <p:extLst>
      <p:ext uri="{BB962C8B-B14F-4D97-AF65-F5344CB8AC3E}">
        <p14:creationId xmlns:p14="http://schemas.microsoft.com/office/powerpoint/2010/main" val="3130276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1112</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Rodríguez Delgado</dc:creator>
  <cp:lastModifiedBy>Manuel Rodríguez Delgado</cp:lastModifiedBy>
  <cp:revision>33</cp:revision>
  <dcterms:created xsi:type="dcterms:W3CDTF">2020-09-17T14:51:46Z</dcterms:created>
  <dcterms:modified xsi:type="dcterms:W3CDTF">2020-09-21T15:46:05Z</dcterms:modified>
</cp:coreProperties>
</file>