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80" r:id="rId10"/>
    <p:sldId id="281" r:id="rId11"/>
    <p:sldId id="268" r:id="rId12"/>
    <p:sldId id="282" r:id="rId13"/>
    <p:sldId id="263" r:id="rId14"/>
    <p:sldId id="265" r:id="rId15"/>
    <p:sldId id="266" r:id="rId16"/>
    <p:sldId id="267" r:id="rId17"/>
    <p:sldId id="269" r:id="rId18"/>
    <p:sldId id="270" r:id="rId19"/>
    <p:sldId id="271" r:id="rId20"/>
    <p:sldId id="272" r:id="rId21"/>
    <p:sldId id="273" r:id="rId22"/>
    <p:sldId id="279"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Rodríguez Delgado" initials="MRD" lastIdx="2" clrIdx="0">
    <p:extLst>
      <p:ext uri="{19B8F6BF-5375-455C-9EA6-DF929625EA0E}">
        <p15:presenceInfo xmlns:p15="http://schemas.microsoft.com/office/powerpoint/2012/main" userId="bcc97fbfca9329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90" y="1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5T11:33:49.977" idx="1">
    <p:pos x="3726" y="1505"/>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EB56-E599-4F2D-A045-B09270187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E599D3-0787-4709-8FC2-E654BC292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2BD9CF-0943-4355-A2A4-C361385DA6DA}"/>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373F7087-E90C-4686-9DFC-C8D4EA5BF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4888E-F2F4-4F4D-9A00-110C1721E0E3}"/>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357563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0AC1-2A29-42A9-8AC7-6C1413D275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72A7C8-E6EF-4792-ABDB-A2C7429859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6D40E-E06B-4D8A-B6C3-1E505E9A4A51}"/>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C3EBD44A-132A-4A12-ABEC-B91927487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33A5E-3D57-4F22-B981-BB66432B3004}"/>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45845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71D46-23D0-4B65-B047-ACAE6A2B2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D626C-59E3-4186-A9D9-32F24D615A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56F572-9F06-400A-A806-05A3154398A6}"/>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9149DCE4-BB40-4A47-893C-4BAD8AC36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BFA5F6-F6EA-4823-BF76-9FAFC22B4CB9}"/>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230463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120E-4DA8-4D70-A7BF-AB0FD866B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BB8A3-B5B7-4AEC-B527-579603411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22A1E4-E93E-4B32-8E0B-C0A7BA3D16A9}"/>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12D61C83-2378-439E-8FB8-A5008ED7DF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A7325-67E6-4C72-B900-CF58F55A282F}"/>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96988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B448-B8CC-4074-A04D-4744D9E1D7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F5316C-2A4C-4D08-94D2-2143F8135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CD9EE5-84F0-4FDD-A2F2-E048D6DF751C}"/>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4A1B22FA-13B7-43B4-B641-BB63768B5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631C6-F6E0-4A1D-B392-75AFC70EDBE8}"/>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268794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81E3-2360-4112-AEEB-13EFC7A75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3ECA8F-806B-45AC-B64B-61F73E11EF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319EEE-19B5-46A7-AA95-A61ED0EDA4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A9583C-868F-4F15-96F5-73090AF92363}"/>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6" name="Footer Placeholder 5">
            <a:extLst>
              <a:ext uri="{FF2B5EF4-FFF2-40B4-BE49-F238E27FC236}">
                <a16:creationId xmlns:a16="http://schemas.microsoft.com/office/drawing/2014/main" id="{C7167163-83E1-41F1-93C5-7749558F21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D8B079-6319-4083-9D2B-6D0B610194B8}"/>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232214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1CAA-6CCF-42DE-A7F8-DB90A29C3A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B54184-D4F7-41A6-A84B-62DDBCE12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747F68-FB84-436B-B4F9-76C1DD814C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AD653E-0750-422E-AEC2-AEB61B5F3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E2954F-0D32-4408-A79D-E0849B12C6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A77D0-E1A3-4DF7-8EAF-B72CC9D1AABF}"/>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8" name="Footer Placeholder 7">
            <a:extLst>
              <a:ext uri="{FF2B5EF4-FFF2-40B4-BE49-F238E27FC236}">
                <a16:creationId xmlns:a16="http://schemas.microsoft.com/office/drawing/2014/main" id="{C55005BC-37F2-4133-B076-20E99312C8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951CCD-A1A6-47E4-A838-EEFD11A81E73}"/>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35823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D5B3-48B6-4695-8FC6-9339B66640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C3C178-BD85-49EF-8B2E-1C77C1777A4E}"/>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4" name="Footer Placeholder 3">
            <a:extLst>
              <a:ext uri="{FF2B5EF4-FFF2-40B4-BE49-F238E27FC236}">
                <a16:creationId xmlns:a16="http://schemas.microsoft.com/office/drawing/2014/main" id="{F732ED39-E5C7-4275-8DE8-5C7770EF2D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CB3CDD-400B-40AD-BEFC-20CE60CEBF02}"/>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133545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71A2-4CA7-4B0B-847E-485B12DC737D}"/>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3" name="Footer Placeholder 2">
            <a:extLst>
              <a:ext uri="{FF2B5EF4-FFF2-40B4-BE49-F238E27FC236}">
                <a16:creationId xmlns:a16="http://schemas.microsoft.com/office/drawing/2014/main" id="{CA10D0D4-9E53-4955-84CB-8486E3E115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CB637C-DE6D-4814-A0C8-8276614C50A8}"/>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401898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03F4-4FB8-4C58-9CC4-903C17E30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FE8A4B-8B32-401F-AA15-FA9D8CAFC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25B511-3ED9-485F-946F-4ED41BF27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12D1DA-C9AC-4789-BCD4-EE365F654476}"/>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6" name="Footer Placeholder 5">
            <a:extLst>
              <a:ext uri="{FF2B5EF4-FFF2-40B4-BE49-F238E27FC236}">
                <a16:creationId xmlns:a16="http://schemas.microsoft.com/office/drawing/2014/main" id="{CA2D0B2D-E8B5-47F9-B9FD-E0834D456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CCD296-8578-482F-BBDF-379BD0F8125B}"/>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150255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F229-5608-422D-BB23-165A8BD74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E91F73-A64D-4012-A597-39CBBDE17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F70FD4-EE3E-4347-89C5-37866FE97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AEDF03-EB57-4F05-A82F-CDC93C0BC1C5}"/>
              </a:ext>
            </a:extLst>
          </p:cNvPr>
          <p:cNvSpPr>
            <a:spLocks noGrp="1"/>
          </p:cNvSpPr>
          <p:nvPr>
            <p:ph type="dt" sz="half" idx="10"/>
          </p:nvPr>
        </p:nvSpPr>
        <p:spPr/>
        <p:txBody>
          <a:bodyPr/>
          <a:lstStyle/>
          <a:p>
            <a:fld id="{EFEF4D36-F5BD-45DD-A4F4-A2D7E9F3F45F}" type="datetimeFigureOut">
              <a:rPr lang="en-GB" smtClean="0"/>
              <a:t>03/08/2020</a:t>
            </a:fld>
            <a:endParaRPr lang="en-GB"/>
          </a:p>
        </p:txBody>
      </p:sp>
      <p:sp>
        <p:nvSpPr>
          <p:cNvPr id="6" name="Footer Placeholder 5">
            <a:extLst>
              <a:ext uri="{FF2B5EF4-FFF2-40B4-BE49-F238E27FC236}">
                <a16:creationId xmlns:a16="http://schemas.microsoft.com/office/drawing/2014/main" id="{5036008F-A6F2-4B6C-A8B8-987B2993FD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31E204-0480-4809-A5FB-1B50881FD234}"/>
              </a:ext>
            </a:extLst>
          </p:cNvPr>
          <p:cNvSpPr>
            <a:spLocks noGrp="1"/>
          </p:cNvSpPr>
          <p:nvPr>
            <p:ph type="sldNum" sz="quarter" idx="12"/>
          </p:nvPr>
        </p:nvSpPr>
        <p:spPr/>
        <p:txBody>
          <a:bodyPr/>
          <a:lstStyle/>
          <a:p>
            <a:fld id="{07172776-C50B-4C02-9165-8DB5024FA404}" type="slidenum">
              <a:rPr lang="en-GB" smtClean="0"/>
              <a:t>‹#›</a:t>
            </a:fld>
            <a:endParaRPr lang="en-GB"/>
          </a:p>
        </p:txBody>
      </p:sp>
    </p:spTree>
    <p:extLst>
      <p:ext uri="{BB962C8B-B14F-4D97-AF65-F5344CB8AC3E}">
        <p14:creationId xmlns:p14="http://schemas.microsoft.com/office/powerpoint/2010/main" val="145441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F1EE7-CBBB-4BD8-A82E-8A8BA048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840424-C180-496A-9BF5-397B340D8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9C4C5-E4EC-4A51-8938-FD85EB885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F4D36-F5BD-45DD-A4F4-A2D7E9F3F45F}" type="datetimeFigureOut">
              <a:rPr lang="en-GB" smtClean="0"/>
              <a:t>03/08/2020</a:t>
            </a:fld>
            <a:endParaRPr lang="en-GB"/>
          </a:p>
        </p:txBody>
      </p:sp>
      <p:sp>
        <p:nvSpPr>
          <p:cNvPr id="5" name="Footer Placeholder 4">
            <a:extLst>
              <a:ext uri="{FF2B5EF4-FFF2-40B4-BE49-F238E27FC236}">
                <a16:creationId xmlns:a16="http://schemas.microsoft.com/office/drawing/2014/main" id="{50AC592B-3AE6-45CB-A3F4-BF4106DCC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19483-F2D9-4865-B6E3-42645FCA2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72776-C50B-4C02-9165-8DB5024FA404}" type="slidenum">
              <a:rPr lang="en-GB" smtClean="0"/>
              <a:t>‹#›</a:t>
            </a:fld>
            <a:endParaRPr lang="en-GB"/>
          </a:p>
        </p:txBody>
      </p:sp>
    </p:spTree>
    <p:extLst>
      <p:ext uri="{BB962C8B-B14F-4D97-AF65-F5344CB8AC3E}">
        <p14:creationId xmlns:p14="http://schemas.microsoft.com/office/powerpoint/2010/main" val="56653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BC3DC3-46A4-49B9-9B80-3E216B2FE532}"/>
              </a:ext>
            </a:extLst>
          </p:cNvPr>
          <p:cNvSpPr txBox="1"/>
          <p:nvPr/>
        </p:nvSpPr>
        <p:spPr>
          <a:xfrm>
            <a:off x="914400" y="838899"/>
            <a:ext cx="10100345" cy="5632311"/>
          </a:xfrm>
          <a:prstGeom prst="rect">
            <a:avLst/>
          </a:prstGeom>
          <a:noFill/>
        </p:spPr>
        <p:txBody>
          <a:bodyPr wrap="square" rtlCol="0">
            <a:spAutoFit/>
          </a:bodyPr>
          <a:lstStyle/>
          <a:p>
            <a:r>
              <a:rPr lang="en-US" sz="6000" dirty="0"/>
              <a:t>We are at more </a:t>
            </a:r>
          </a:p>
          <a:p>
            <a:r>
              <a:rPr lang="en-US" sz="6000" dirty="0"/>
              <a:t>than 50 years since </a:t>
            </a:r>
          </a:p>
          <a:p>
            <a:r>
              <a:rPr lang="en-US" sz="6000" dirty="0"/>
              <a:t>the Second Vatican </a:t>
            </a:r>
          </a:p>
          <a:p>
            <a:r>
              <a:rPr lang="en-US" sz="6000" dirty="0"/>
              <a:t>Council.  We live in times that cause anxiety for Religious Life, especially in the Western world.</a:t>
            </a:r>
            <a:endParaRPr lang="en-GB" dirty="0"/>
          </a:p>
        </p:txBody>
      </p:sp>
      <p:pic>
        <p:nvPicPr>
          <p:cNvPr id="5" name="4 Marcador de contenido" descr="Concilio.jpg">
            <a:extLst>
              <a:ext uri="{FF2B5EF4-FFF2-40B4-BE49-F238E27FC236}">
                <a16:creationId xmlns:a16="http://schemas.microsoft.com/office/drawing/2014/main" id="{DC94C550-02FF-4F7C-B77C-08A297CDE3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189365" y="286122"/>
            <a:ext cx="4606750" cy="3270810"/>
          </a:xfrm>
          <a:prstGeom prst="rect">
            <a:avLst/>
          </a:prstGeom>
        </p:spPr>
      </p:pic>
    </p:spTree>
    <p:extLst>
      <p:ext uri="{BB962C8B-B14F-4D97-AF65-F5344CB8AC3E}">
        <p14:creationId xmlns:p14="http://schemas.microsoft.com/office/powerpoint/2010/main" val="240650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2010A-8664-48AF-A090-5B6BCCD069AF}"/>
              </a:ext>
            </a:extLst>
          </p:cNvPr>
          <p:cNvSpPr txBox="1"/>
          <p:nvPr/>
        </p:nvSpPr>
        <p:spPr>
          <a:xfrm>
            <a:off x="381000" y="461569"/>
            <a:ext cx="5715000" cy="3108543"/>
          </a:xfrm>
          <a:prstGeom prst="rect">
            <a:avLst/>
          </a:prstGeom>
          <a:noFill/>
        </p:spPr>
        <p:txBody>
          <a:bodyPr wrap="square" rtlCol="0">
            <a:spAutoFit/>
          </a:bodyPr>
          <a:lstStyle/>
          <a:p>
            <a:r>
              <a:rPr lang="en-US" sz="2400" b="1" i="1" dirty="0"/>
              <a:t>In Holland, the Church looses 267 followers </a:t>
            </a:r>
          </a:p>
          <a:p>
            <a:r>
              <a:rPr lang="en-US" sz="2400" b="1" i="1" dirty="0"/>
              <a:t>each day; 100,000 each year.</a:t>
            </a:r>
          </a:p>
          <a:p>
            <a:endParaRPr lang="en-US" sz="2000" b="1" i="1" dirty="0"/>
          </a:p>
          <a:p>
            <a:r>
              <a:rPr lang="en-US" sz="2800" b="1" i="1" dirty="0"/>
              <a:t>Each week a another Parish closes.</a:t>
            </a:r>
          </a:p>
          <a:p>
            <a:endParaRPr lang="en-US" dirty="0"/>
          </a:p>
          <a:p>
            <a:r>
              <a:rPr lang="en-US" sz="3200" dirty="0"/>
              <a:t>The buildings have been </a:t>
            </a:r>
          </a:p>
          <a:p>
            <a:r>
              <a:rPr lang="en-US" sz="3200" dirty="0"/>
              <a:t>used for</a:t>
            </a:r>
            <a:r>
              <a:rPr lang="it-IT" sz="3200" dirty="0"/>
              <a:t>: </a:t>
            </a:r>
          </a:p>
          <a:p>
            <a:endParaRPr lang="it-IT" dirty="0"/>
          </a:p>
        </p:txBody>
      </p:sp>
      <p:pic>
        <p:nvPicPr>
          <p:cNvPr id="4" name="Picture 3" descr="A view of a large building&#10;&#10;Description automatically generated">
            <a:extLst>
              <a:ext uri="{FF2B5EF4-FFF2-40B4-BE49-F238E27FC236}">
                <a16:creationId xmlns:a16="http://schemas.microsoft.com/office/drawing/2014/main" id="{A1FD953E-6C35-4416-B98A-552EC1773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146" y="575242"/>
            <a:ext cx="5334000" cy="2667000"/>
          </a:xfrm>
          <a:prstGeom prst="rect">
            <a:avLst/>
          </a:prstGeom>
        </p:spPr>
      </p:pic>
      <p:pic>
        <p:nvPicPr>
          <p:cNvPr id="6" name="Picture 5" descr="A picture containing laser, scene&#10;&#10;Description automatically generated">
            <a:extLst>
              <a:ext uri="{FF2B5EF4-FFF2-40B4-BE49-F238E27FC236}">
                <a16:creationId xmlns:a16="http://schemas.microsoft.com/office/drawing/2014/main" id="{C3E7526D-98AA-4FD3-91A9-37E68DC8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6" y="3553087"/>
            <a:ext cx="5715000" cy="2990850"/>
          </a:xfrm>
          <a:prstGeom prst="rect">
            <a:avLst/>
          </a:prstGeom>
        </p:spPr>
      </p:pic>
      <p:pic>
        <p:nvPicPr>
          <p:cNvPr id="8" name="Picture 7" descr="A picture containing indoor, floor, ground, table&#10;&#10;Description automatically generated">
            <a:extLst>
              <a:ext uri="{FF2B5EF4-FFF2-40B4-BE49-F238E27FC236}">
                <a16:creationId xmlns:a16="http://schemas.microsoft.com/office/drawing/2014/main" id="{623DE4EF-407A-470F-A958-3CD432DC1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306" y="3553087"/>
            <a:ext cx="4177718" cy="2990850"/>
          </a:xfrm>
          <a:prstGeom prst="rect">
            <a:avLst/>
          </a:prstGeom>
        </p:spPr>
      </p:pic>
    </p:spTree>
    <p:extLst>
      <p:ext uri="{BB962C8B-B14F-4D97-AF65-F5344CB8AC3E}">
        <p14:creationId xmlns:p14="http://schemas.microsoft.com/office/powerpoint/2010/main" val="118792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B65B7C-0386-48D7-A7A9-B939B3E00AB8}"/>
              </a:ext>
            </a:extLst>
          </p:cNvPr>
          <p:cNvSpPr txBox="1"/>
          <p:nvPr/>
        </p:nvSpPr>
        <p:spPr>
          <a:xfrm>
            <a:off x="485192" y="808510"/>
            <a:ext cx="10276514" cy="2862322"/>
          </a:xfrm>
          <a:prstGeom prst="rect">
            <a:avLst/>
          </a:prstGeom>
          <a:noFill/>
        </p:spPr>
        <p:txBody>
          <a:bodyPr wrap="square" rtlCol="0">
            <a:spAutoFit/>
          </a:bodyPr>
          <a:lstStyle/>
          <a:p>
            <a:r>
              <a:rPr lang="en-US" sz="2400" dirty="0"/>
              <a:t>Also, a dimension that touches us directly as a clerical </a:t>
            </a:r>
          </a:p>
          <a:p>
            <a:r>
              <a:rPr lang="en-US" sz="2400" dirty="0"/>
              <a:t>Congregation: the overcoming of models that have </a:t>
            </a:r>
          </a:p>
          <a:p>
            <a:r>
              <a:rPr lang="en-US" sz="2400" dirty="0"/>
              <a:t>been called the “exaggerated centering on the priest, </a:t>
            </a:r>
          </a:p>
          <a:p>
            <a:r>
              <a:rPr lang="en-US" sz="2400" dirty="0"/>
              <a:t>the temple and the altar”</a:t>
            </a:r>
          </a:p>
          <a:p>
            <a:r>
              <a:rPr lang="en-US" sz="2400" dirty="0"/>
              <a:t> </a:t>
            </a:r>
          </a:p>
          <a:p>
            <a:r>
              <a:rPr lang="en-US" sz="2000" dirty="0"/>
              <a:t>(</a:t>
            </a:r>
            <a:r>
              <a:rPr lang="en-US" sz="2000" i="1" dirty="0"/>
              <a:t>cf</a:t>
            </a:r>
            <a:r>
              <a:rPr lang="en-US" sz="2000" dirty="0"/>
              <a:t>. digital book, </a:t>
            </a:r>
            <a:r>
              <a:rPr lang="en-US" sz="2000" i="1" u="sng" dirty="0"/>
              <a:t>Sue</a:t>
            </a:r>
            <a:r>
              <a:rPr lang="es-419" sz="2000" i="1" u="sng" dirty="0" err="1"/>
              <a:t>ños</a:t>
            </a:r>
            <a:r>
              <a:rPr lang="es-419" sz="2000" i="1" u="sng" dirty="0"/>
              <a:t> de un viejo </a:t>
            </a:r>
          </a:p>
          <a:p>
            <a:r>
              <a:rPr lang="es-419" sz="2000" i="1" u="sng" dirty="0"/>
              <a:t>teólogo, Una Iglesia en Camino</a:t>
            </a:r>
            <a:r>
              <a:rPr lang="es-419" sz="2000" dirty="0"/>
              <a:t>, </a:t>
            </a:r>
          </a:p>
          <a:p>
            <a:r>
              <a:rPr lang="es-419" sz="2000" dirty="0"/>
              <a:t>Vitor Codina, S.J.)</a:t>
            </a:r>
            <a:endParaRPr lang="en-GB" sz="2000" dirty="0"/>
          </a:p>
        </p:txBody>
      </p:sp>
      <p:pic>
        <p:nvPicPr>
          <p:cNvPr id="4" name="Picture 3" descr="A close up of a piece of paper&#10;&#10;Description automatically generated">
            <a:extLst>
              <a:ext uri="{FF2B5EF4-FFF2-40B4-BE49-F238E27FC236}">
                <a16:creationId xmlns:a16="http://schemas.microsoft.com/office/drawing/2014/main" id="{A870BC4D-6133-484F-B943-D44A37D49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117" y="448297"/>
            <a:ext cx="4009053" cy="5666506"/>
          </a:xfrm>
          <a:prstGeom prst="rect">
            <a:avLst/>
          </a:prstGeom>
        </p:spPr>
      </p:pic>
      <p:sp>
        <p:nvSpPr>
          <p:cNvPr id="5" name="Oval 4">
            <a:extLst>
              <a:ext uri="{FF2B5EF4-FFF2-40B4-BE49-F238E27FC236}">
                <a16:creationId xmlns:a16="http://schemas.microsoft.com/office/drawing/2014/main" id="{3E38FEB0-F74F-410D-B7F6-FA1A0CCC1B22}"/>
              </a:ext>
            </a:extLst>
          </p:cNvPr>
          <p:cNvSpPr/>
          <p:nvPr/>
        </p:nvSpPr>
        <p:spPr>
          <a:xfrm>
            <a:off x="9358605" y="743197"/>
            <a:ext cx="2108718" cy="177606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BCEE3C5-C14A-42A6-A3F0-07A9DD83E354}"/>
              </a:ext>
            </a:extLst>
          </p:cNvPr>
          <p:cNvSpPr txBox="1"/>
          <p:nvPr/>
        </p:nvSpPr>
        <p:spPr>
          <a:xfrm>
            <a:off x="9685176" y="1082351"/>
            <a:ext cx="1604865" cy="1077218"/>
          </a:xfrm>
          <a:prstGeom prst="rect">
            <a:avLst/>
          </a:prstGeom>
          <a:noFill/>
        </p:spPr>
        <p:txBody>
          <a:bodyPr wrap="square" rtlCol="0">
            <a:spAutoFit/>
          </a:bodyPr>
          <a:lstStyle/>
          <a:p>
            <a:r>
              <a:rPr lang="en-US" sz="1200" b="1" i="1" dirty="0"/>
              <a:t>…and remember that, </a:t>
            </a:r>
          </a:p>
          <a:p>
            <a:r>
              <a:rPr lang="en-US" sz="1200" b="1" i="1" dirty="0"/>
              <a:t>in the Church, we are all</a:t>
            </a:r>
            <a:r>
              <a:rPr lang="en-GB" sz="1200" b="1" i="1" dirty="0"/>
              <a:t> equal, that is,</a:t>
            </a:r>
          </a:p>
          <a:p>
            <a:r>
              <a:rPr lang="en-US" sz="1200" b="1" i="1" dirty="0"/>
              <a:t>                 </a:t>
            </a:r>
            <a:r>
              <a:rPr lang="en-US" sz="1600" b="1" i="1" dirty="0"/>
              <a:t>W</a:t>
            </a:r>
            <a:r>
              <a:rPr lang="en-GB" sz="1600" b="1" i="1" dirty="0"/>
              <a:t>E</a:t>
            </a:r>
            <a:r>
              <a:rPr lang="en-GB" sz="1200" b="1" i="1" dirty="0"/>
              <a:t> </a:t>
            </a:r>
          </a:p>
          <a:p>
            <a:r>
              <a:rPr lang="en-GB" sz="1200" b="1" i="1" dirty="0"/>
              <a:t>      as well as </a:t>
            </a:r>
            <a:r>
              <a:rPr lang="en-GB" sz="800" b="1" i="1" dirty="0"/>
              <a:t>you</a:t>
            </a:r>
            <a:r>
              <a:rPr lang="en-GB" sz="1200" b="1" i="1" dirty="0"/>
              <a:t>!...</a:t>
            </a:r>
            <a:endParaRPr lang="en-US" sz="1200" b="1" i="1" dirty="0"/>
          </a:p>
        </p:txBody>
      </p:sp>
      <p:pic>
        <p:nvPicPr>
          <p:cNvPr id="7" name="Picture 6" descr="A close up of a logo&#10;&#10;Description automatically generated">
            <a:extLst>
              <a:ext uri="{FF2B5EF4-FFF2-40B4-BE49-F238E27FC236}">
                <a16:creationId xmlns:a16="http://schemas.microsoft.com/office/drawing/2014/main" id="{99B216BC-8C62-4FBB-96F0-2972575A4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31" y="3736145"/>
            <a:ext cx="6308520" cy="2865991"/>
          </a:xfrm>
          <a:prstGeom prst="rect">
            <a:avLst/>
          </a:prstGeom>
        </p:spPr>
      </p:pic>
    </p:spTree>
    <p:extLst>
      <p:ext uri="{BB962C8B-B14F-4D97-AF65-F5344CB8AC3E}">
        <p14:creationId xmlns:p14="http://schemas.microsoft.com/office/powerpoint/2010/main" val="372538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14919-A174-443C-AA5A-D44E2FD2735D}"/>
              </a:ext>
            </a:extLst>
          </p:cNvPr>
          <p:cNvSpPr txBox="1"/>
          <p:nvPr/>
        </p:nvSpPr>
        <p:spPr>
          <a:xfrm>
            <a:off x="792759" y="855677"/>
            <a:ext cx="10335237" cy="2062103"/>
          </a:xfrm>
          <a:prstGeom prst="rect">
            <a:avLst/>
          </a:prstGeom>
          <a:noFill/>
        </p:spPr>
        <p:txBody>
          <a:bodyPr wrap="square" rtlCol="0">
            <a:spAutoFit/>
          </a:bodyPr>
          <a:lstStyle/>
          <a:p>
            <a:pPr lvl="0" algn="ctr"/>
            <a:r>
              <a:rPr lang="en-GB" sz="3200" b="1" i="1" dirty="0"/>
              <a:t>Worthy of mention as a cause for anxiety </a:t>
            </a:r>
            <a:r>
              <a:rPr lang="en-US" sz="3200" b="1" i="1" dirty="0"/>
              <a:t>is all that has happened as far as the protection of minors and vulnerable adults, which is an issue that is far from over and will continue to affect us well into the future.</a:t>
            </a:r>
            <a:endParaRPr lang="en-GB" sz="3200" b="1" i="1" dirty="0"/>
          </a:p>
        </p:txBody>
      </p:sp>
      <p:pic>
        <p:nvPicPr>
          <p:cNvPr id="4" name="Picture 3" descr="A person standing next to a body of water&#10;&#10;Description automatically generated">
            <a:extLst>
              <a:ext uri="{FF2B5EF4-FFF2-40B4-BE49-F238E27FC236}">
                <a16:creationId xmlns:a16="http://schemas.microsoft.com/office/drawing/2014/main" id="{B1DE846D-E0DD-4DA1-9037-B9C88A4F3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25" y="3070371"/>
            <a:ext cx="7843706" cy="3236765"/>
          </a:xfrm>
          <a:prstGeom prst="rect">
            <a:avLst/>
          </a:prstGeom>
        </p:spPr>
      </p:pic>
    </p:spTree>
    <p:extLst>
      <p:ext uri="{BB962C8B-B14F-4D97-AF65-F5344CB8AC3E}">
        <p14:creationId xmlns:p14="http://schemas.microsoft.com/office/powerpoint/2010/main" val="58845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714826-C342-4C50-B5EB-78DD4FB75284}"/>
              </a:ext>
            </a:extLst>
          </p:cNvPr>
          <p:cNvSpPr txBox="1"/>
          <p:nvPr/>
        </p:nvSpPr>
        <p:spPr>
          <a:xfrm>
            <a:off x="973123" y="489533"/>
            <a:ext cx="9982899" cy="6186309"/>
          </a:xfrm>
          <a:prstGeom prst="rect">
            <a:avLst/>
          </a:prstGeom>
          <a:noFill/>
        </p:spPr>
        <p:txBody>
          <a:bodyPr wrap="square" rtlCol="0">
            <a:spAutoFit/>
          </a:bodyPr>
          <a:lstStyle/>
          <a:p>
            <a:pPr lvl="0"/>
            <a:r>
              <a:rPr lang="en-US" sz="4400" dirty="0"/>
              <a:t>At the same time, new </a:t>
            </a:r>
          </a:p>
          <a:p>
            <a:pPr lvl="0"/>
            <a:r>
              <a:rPr lang="en-US" sz="4400" dirty="0"/>
              <a:t>lay ecclesial movements </a:t>
            </a:r>
          </a:p>
          <a:p>
            <a:pPr lvl="0"/>
            <a:r>
              <a:rPr lang="en-US" sz="4400" dirty="0"/>
              <a:t>are emerging that have </a:t>
            </a:r>
          </a:p>
          <a:p>
            <a:pPr lvl="0"/>
            <a:r>
              <a:rPr lang="en-US" sz="4400" dirty="0"/>
              <a:t>hierarchical support, </a:t>
            </a:r>
          </a:p>
          <a:p>
            <a:pPr lvl="0"/>
            <a:r>
              <a:rPr lang="en-US" sz="4400" dirty="0"/>
              <a:t>while Religious Life seems to be dying.  </a:t>
            </a:r>
          </a:p>
          <a:p>
            <a:pPr lvl="0"/>
            <a:endParaRPr lang="en-US" sz="4400" dirty="0"/>
          </a:p>
          <a:p>
            <a:pPr lvl="0"/>
            <a:r>
              <a:rPr lang="en-US" sz="4400" dirty="0"/>
              <a:t>                       The question has been asked:</a:t>
            </a:r>
          </a:p>
          <a:p>
            <a:pPr lvl="0"/>
            <a:r>
              <a:rPr lang="en-US" sz="4400" dirty="0"/>
              <a:t>                       Has the time of Religious Life</a:t>
            </a:r>
          </a:p>
          <a:p>
            <a:pPr lvl="0"/>
            <a:r>
              <a:rPr lang="en-US" sz="4400" dirty="0"/>
              <a:t>                       already passed in the Church?</a:t>
            </a:r>
            <a:endParaRPr lang="en-GB" sz="4400" dirty="0"/>
          </a:p>
        </p:txBody>
      </p:sp>
      <p:pic>
        <p:nvPicPr>
          <p:cNvPr id="4" name="Picture 3" descr="A group of people standing in front of a crowd&#10;&#10;Description automatically generated">
            <a:extLst>
              <a:ext uri="{FF2B5EF4-FFF2-40B4-BE49-F238E27FC236}">
                <a16:creationId xmlns:a16="http://schemas.microsoft.com/office/drawing/2014/main" id="{7AA2D075-3B82-4FC0-9C93-60F05FC2B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861" y="263030"/>
            <a:ext cx="4779714" cy="3009900"/>
          </a:xfrm>
          <a:prstGeom prst="rect">
            <a:avLst/>
          </a:prstGeom>
        </p:spPr>
      </p:pic>
      <p:pic>
        <p:nvPicPr>
          <p:cNvPr id="5" name="Picture 4" descr="A picture containing umbrella&#10;&#10;Description automatically generated">
            <a:extLst>
              <a:ext uri="{FF2B5EF4-FFF2-40B4-BE49-F238E27FC236}">
                <a16:creationId xmlns:a16="http://schemas.microsoft.com/office/drawing/2014/main" id="{D0ED7755-5829-4971-A403-39381E93C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4" y="4119127"/>
            <a:ext cx="3630602" cy="2365564"/>
          </a:xfrm>
          <a:prstGeom prst="rect">
            <a:avLst/>
          </a:prstGeom>
        </p:spPr>
      </p:pic>
    </p:spTree>
    <p:extLst>
      <p:ext uri="{BB962C8B-B14F-4D97-AF65-F5344CB8AC3E}">
        <p14:creationId xmlns:p14="http://schemas.microsoft.com/office/powerpoint/2010/main" val="280157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A8703-32E0-40A5-B9FD-8B8D74B0F723}"/>
              </a:ext>
            </a:extLst>
          </p:cNvPr>
          <p:cNvSpPr txBox="1"/>
          <p:nvPr/>
        </p:nvSpPr>
        <p:spPr>
          <a:xfrm>
            <a:off x="822121" y="838899"/>
            <a:ext cx="10469461" cy="5509200"/>
          </a:xfrm>
          <a:prstGeom prst="rect">
            <a:avLst/>
          </a:prstGeom>
          <a:noFill/>
        </p:spPr>
        <p:txBody>
          <a:bodyPr wrap="square" rtlCol="0">
            <a:spAutoFit/>
          </a:bodyPr>
          <a:lstStyle/>
          <a:p>
            <a:r>
              <a:rPr lang="en-US" sz="4400" dirty="0"/>
              <a:t>Causes of what can be considered a crisis (XXV General Chapter): </a:t>
            </a:r>
          </a:p>
          <a:p>
            <a:endParaRPr lang="en-US" sz="4400" dirty="0"/>
          </a:p>
          <a:p>
            <a:r>
              <a:rPr lang="en-US" sz="4400" dirty="0"/>
              <a:t>we can too easily resort to very simplistic and superficial reasons, for example, a perceived </a:t>
            </a:r>
            <a:r>
              <a:rPr lang="en-US" sz="4400" u="sng" dirty="0"/>
              <a:t>lack</a:t>
            </a:r>
            <a:r>
              <a:rPr lang="en-US" sz="4400" dirty="0"/>
              <a:t> of missionary zeal, availability, commitment, authentic and joyous testimony of its members. </a:t>
            </a:r>
            <a:endParaRPr lang="en-GB" sz="4400" dirty="0"/>
          </a:p>
        </p:txBody>
      </p:sp>
    </p:spTree>
    <p:extLst>
      <p:ext uri="{BB962C8B-B14F-4D97-AF65-F5344CB8AC3E}">
        <p14:creationId xmlns:p14="http://schemas.microsoft.com/office/powerpoint/2010/main" val="361401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C65A6-509D-40B6-8757-5DB042C6B2E9}"/>
              </a:ext>
            </a:extLst>
          </p:cNvPr>
          <p:cNvSpPr txBox="1"/>
          <p:nvPr/>
        </p:nvSpPr>
        <p:spPr>
          <a:xfrm>
            <a:off x="947956" y="880844"/>
            <a:ext cx="10226180" cy="4154984"/>
          </a:xfrm>
          <a:prstGeom prst="rect">
            <a:avLst/>
          </a:prstGeom>
          <a:noFill/>
        </p:spPr>
        <p:txBody>
          <a:bodyPr wrap="square" rtlCol="0">
            <a:spAutoFit/>
          </a:bodyPr>
          <a:lstStyle/>
          <a:p>
            <a:r>
              <a:rPr lang="en-US" sz="6600" dirty="0"/>
              <a:t>Without this being totally false, it is not the </a:t>
            </a:r>
          </a:p>
          <a:p>
            <a:r>
              <a:rPr lang="en-US" sz="6600" dirty="0"/>
              <a:t>ultimate explanation </a:t>
            </a:r>
          </a:p>
          <a:p>
            <a:r>
              <a:rPr lang="en-US" sz="6600" dirty="0"/>
              <a:t>of the current crisis.</a:t>
            </a:r>
            <a:endParaRPr lang="en-GB" sz="6600" dirty="0"/>
          </a:p>
        </p:txBody>
      </p:sp>
      <p:pic>
        <p:nvPicPr>
          <p:cNvPr id="6" name="Picture 5" descr="A picture containing text, map&#10;&#10;Description automatically generated">
            <a:extLst>
              <a:ext uri="{FF2B5EF4-FFF2-40B4-BE49-F238E27FC236}">
                <a16:creationId xmlns:a16="http://schemas.microsoft.com/office/drawing/2014/main" id="{CE281B92-2438-4D2B-BBEA-F4797D1F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211" y="2097249"/>
            <a:ext cx="3665989" cy="3523376"/>
          </a:xfrm>
          <a:prstGeom prst="rect">
            <a:avLst/>
          </a:prstGeom>
        </p:spPr>
      </p:pic>
      <p:sp>
        <p:nvSpPr>
          <p:cNvPr id="7" name="Rectangle 6">
            <a:extLst>
              <a:ext uri="{FF2B5EF4-FFF2-40B4-BE49-F238E27FC236}">
                <a16:creationId xmlns:a16="http://schemas.microsoft.com/office/drawing/2014/main" id="{EB5E1016-67E9-47D8-B231-370B9FD8F7B9}"/>
              </a:ext>
            </a:extLst>
          </p:cNvPr>
          <p:cNvSpPr/>
          <p:nvPr/>
        </p:nvSpPr>
        <p:spPr>
          <a:xfrm>
            <a:off x="8992998" y="5427677"/>
            <a:ext cx="2122415" cy="192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26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A4E49-0B7F-4B4F-90D9-BF8A963E9E72}"/>
              </a:ext>
            </a:extLst>
          </p:cNvPr>
          <p:cNvSpPr txBox="1"/>
          <p:nvPr/>
        </p:nvSpPr>
        <p:spPr>
          <a:xfrm>
            <a:off x="763398" y="305068"/>
            <a:ext cx="10100345" cy="6247864"/>
          </a:xfrm>
          <a:prstGeom prst="rect">
            <a:avLst/>
          </a:prstGeom>
          <a:noFill/>
        </p:spPr>
        <p:txBody>
          <a:bodyPr wrap="square" rtlCol="0">
            <a:spAutoFit/>
          </a:bodyPr>
          <a:lstStyle/>
          <a:p>
            <a:r>
              <a:rPr lang="en-US" sz="4000" dirty="0"/>
              <a:t>We must recognize that there are historical and structural roots of the current crisis of the Church, for example, the new paradigms, the</a:t>
            </a:r>
          </a:p>
          <a:p>
            <a:r>
              <a:rPr lang="en-US" sz="4000" dirty="0"/>
              <a:t>                     change of epoch (not an </a:t>
            </a:r>
            <a:r>
              <a:rPr lang="en-US" sz="4000" i="1" dirty="0"/>
              <a:t>epoch of</a:t>
            </a:r>
          </a:p>
          <a:p>
            <a:r>
              <a:rPr lang="en-US" sz="4000" i="1" dirty="0"/>
              <a:t>                     change </a:t>
            </a:r>
            <a:r>
              <a:rPr lang="en-US" sz="4000" dirty="0"/>
              <a:t>as explained by John Paul II),</a:t>
            </a:r>
          </a:p>
          <a:p>
            <a:r>
              <a:rPr lang="en-US" sz="4000" dirty="0"/>
              <a:t>                     accompanied by the profound</a:t>
            </a:r>
          </a:p>
          <a:p>
            <a:r>
              <a:rPr lang="en-US" sz="4000" dirty="0"/>
              <a:t>                     social, economic, technical, cultural, and religious changes that society has undergone in recent decades that naturally affect Religious Life.</a:t>
            </a:r>
            <a:endParaRPr lang="en-GB" sz="4000" dirty="0"/>
          </a:p>
        </p:txBody>
      </p:sp>
      <p:pic>
        <p:nvPicPr>
          <p:cNvPr id="3" name="Picture 10" descr="internetworld">
            <a:extLst>
              <a:ext uri="{FF2B5EF4-FFF2-40B4-BE49-F238E27FC236}">
                <a16:creationId xmlns:a16="http://schemas.microsoft.com/office/drawing/2014/main" id="{AE6CADDA-0B1E-4D0F-B3D6-D416694F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68" y="2172768"/>
            <a:ext cx="2759075" cy="251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92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photo, man&#10;&#10;Description automatically generated">
            <a:extLst>
              <a:ext uri="{FF2B5EF4-FFF2-40B4-BE49-F238E27FC236}">
                <a16:creationId xmlns:a16="http://schemas.microsoft.com/office/drawing/2014/main" id="{F0DB18DE-2213-4D2B-BA95-D1B9731FC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03" y="1362269"/>
            <a:ext cx="4143532" cy="3387013"/>
          </a:xfrm>
          <a:prstGeom prst="rect">
            <a:avLst/>
          </a:prstGeom>
        </p:spPr>
      </p:pic>
      <p:sp>
        <p:nvSpPr>
          <p:cNvPr id="3" name="TextBox 2">
            <a:extLst>
              <a:ext uri="{FF2B5EF4-FFF2-40B4-BE49-F238E27FC236}">
                <a16:creationId xmlns:a16="http://schemas.microsoft.com/office/drawing/2014/main" id="{688E3D16-B2BF-4262-B322-A206A9330A2F}"/>
              </a:ext>
            </a:extLst>
          </p:cNvPr>
          <p:cNvSpPr txBox="1"/>
          <p:nvPr/>
        </p:nvSpPr>
        <p:spPr>
          <a:xfrm>
            <a:off x="653143" y="520117"/>
            <a:ext cx="11168743" cy="5632311"/>
          </a:xfrm>
          <a:prstGeom prst="rect">
            <a:avLst/>
          </a:prstGeom>
          <a:noFill/>
        </p:spPr>
        <p:txBody>
          <a:bodyPr wrap="square" rtlCol="0">
            <a:spAutoFit/>
          </a:bodyPr>
          <a:lstStyle/>
          <a:p>
            <a:r>
              <a:rPr lang="en-US" sz="4000" dirty="0"/>
              <a:t>As Religious, we cannot be overcome by these profound changes; </a:t>
            </a:r>
          </a:p>
          <a:p>
            <a:r>
              <a:rPr lang="en-US" sz="4000" dirty="0"/>
              <a:t>we cannot use the expression </a:t>
            </a:r>
          </a:p>
          <a:p>
            <a:r>
              <a:rPr lang="en-US" sz="4000" dirty="0"/>
              <a:t>of Pope Benedict XVI on </a:t>
            </a:r>
          </a:p>
          <a:p>
            <a:r>
              <a:rPr lang="en-US" sz="4000" dirty="0"/>
              <a:t>renouncing the pontificate, </a:t>
            </a:r>
          </a:p>
          <a:p>
            <a:r>
              <a:rPr lang="en-US" sz="4000" dirty="0"/>
              <a:t>which can be a summary of </a:t>
            </a:r>
          </a:p>
          <a:p>
            <a:r>
              <a:rPr lang="en-US" sz="4000" dirty="0"/>
              <a:t>what is being experienced </a:t>
            </a:r>
          </a:p>
          <a:p>
            <a:r>
              <a:rPr lang="en-US" sz="4000" dirty="0"/>
              <a:t>by many during these global changes,  </a:t>
            </a:r>
          </a:p>
          <a:p>
            <a:r>
              <a:rPr lang="en-US" sz="4000" b="1" i="1" dirty="0"/>
              <a:t>          “I have no more strength.”   </a:t>
            </a:r>
          </a:p>
        </p:txBody>
      </p:sp>
      <p:sp>
        <p:nvSpPr>
          <p:cNvPr id="13" name="Rectangle: Rounded Corners 12">
            <a:extLst>
              <a:ext uri="{FF2B5EF4-FFF2-40B4-BE49-F238E27FC236}">
                <a16:creationId xmlns:a16="http://schemas.microsoft.com/office/drawing/2014/main" id="{4770FCFA-48A4-486C-B02B-F518B1BD64A8}"/>
              </a:ext>
            </a:extLst>
          </p:cNvPr>
          <p:cNvSpPr/>
          <p:nvPr/>
        </p:nvSpPr>
        <p:spPr>
          <a:xfrm>
            <a:off x="8111436" y="2731911"/>
            <a:ext cx="2980266" cy="575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E3E129F-8594-4CD1-B35C-F371E80587D4}"/>
              </a:ext>
            </a:extLst>
          </p:cNvPr>
          <p:cNvSpPr txBox="1"/>
          <p:nvPr/>
        </p:nvSpPr>
        <p:spPr>
          <a:xfrm>
            <a:off x="8213036" y="2835111"/>
            <a:ext cx="2777066" cy="369332"/>
          </a:xfrm>
          <a:prstGeom prst="rect">
            <a:avLst/>
          </a:prstGeom>
          <a:noFill/>
        </p:spPr>
        <p:txBody>
          <a:bodyPr wrap="square" rtlCol="0">
            <a:spAutoFit/>
          </a:bodyPr>
          <a:lstStyle/>
          <a:p>
            <a:r>
              <a:rPr lang="en-US" dirty="0"/>
              <a:t>  “</a:t>
            </a:r>
            <a:r>
              <a:rPr lang="en-US" b="1" i="1" dirty="0">
                <a:latin typeface="Arial Nova Cond" panose="020B0506020202020204" pitchFamily="34" charset="0"/>
              </a:rPr>
              <a:t>I have no more strength</a:t>
            </a:r>
            <a:r>
              <a:rPr lang="en-US" dirty="0"/>
              <a:t>.”</a:t>
            </a:r>
            <a:endParaRPr lang="en-GB" dirty="0"/>
          </a:p>
        </p:txBody>
      </p:sp>
    </p:spTree>
    <p:extLst>
      <p:ext uri="{BB962C8B-B14F-4D97-AF65-F5344CB8AC3E}">
        <p14:creationId xmlns:p14="http://schemas.microsoft.com/office/powerpoint/2010/main" val="357704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3A2DA-CF3B-489C-8571-F20EC3EBD814}"/>
              </a:ext>
            </a:extLst>
          </p:cNvPr>
          <p:cNvSpPr txBox="1"/>
          <p:nvPr/>
        </p:nvSpPr>
        <p:spPr>
          <a:xfrm>
            <a:off x="1065402" y="989901"/>
            <a:ext cx="10066789" cy="4647426"/>
          </a:xfrm>
          <a:prstGeom prst="rect">
            <a:avLst/>
          </a:prstGeom>
          <a:noFill/>
        </p:spPr>
        <p:txBody>
          <a:bodyPr wrap="square" rtlCol="0">
            <a:spAutoFit/>
          </a:bodyPr>
          <a:lstStyle/>
          <a:p>
            <a:r>
              <a:rPr lang="es-419" sz="4800" dirty="0"/>
              <a:t>ANXIETY:</a:t>
            </a:r>
          </a:p>
          <a:p>
            <a:endParaRPr lang="es-419" sz="4800" dirty="0"/>
          </a:p>
          <a:p>
            <a:pPr marL="285750" indent="-285750">
              <a:buFontTx/>
              <a:buChar char="-"/>
            </a:pPr>
            <a:r>
              <a:rPr lang="es-419" sz="4000" dirty="0"/>
              <a:t>A NEW CUADRENNIAL</a:t>
            </a:r>
          </a:p>
          <a:p>
            <a:endParaRPr lang="es-419" sz="4000" dirty="0"/>
          </a:p>
          <a:p>
            <a:pPr marL="285750" indent="-285750">
              <a:buFontTx/>
              <a:buChar char="-"/>
            </a:pPr>
            <a:r>
              <a:rPr lang="es-419" sz="4000" dirty="0"/>
              <a:t>NEW CUADRENNIAL APPOINTMENTS</a:t>
            </a:r>
          </a:p>
          <a:p>
            <a:endParaRPr lang="es-419" sz="4000" dirty="0"/>
          </a:p>
          <a:p>
            <a:pPr marL="285750" indent="-285750">
              <a:buFontTx/>
              <a:buChar char="-"/>
            </a:pPr>
            <a:r>
              <a:rPr lang="es-419" sz="4000" dirty="0"/>
              <a:t>RESTRUCTURING AND RECONFIGURATION</a:t>
            </a:r>
            <a:endParaRPr lang="en-GB" sz="4000" dirty="0"/>
          </a:p>
        </p:txBody>
      </p:sp>
      <p:pic>
        <p:nvPicPr>
          <p:cNvPr id="4" name="Picture 3" descr="A picture containing indoor&#10;&#10;Description automatically generated">
            <a:extLst>
              <a:ext uri="{FF2B5EF4-FFF2-40B4-BE49-F238E27FC236}">
                <a16:creationId xmlns:a16="http://schemas.microsoft.com/office/drawing/2014/main" id="{48FAE6DA-E68A-445D-94AE-1B72E34BD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434" y="333286"/>
            <a:ext cx="5469307" cy="3332859"/>
          </a:xfrm>
          <a:prstGeom prst="rect">
            <a:avLst/>
          </a:prstGeom>
        </p:spPr>
      </p:pic>
    </p:spTree>
    <p:extLst>
      <p:ext uri="{BB962C8B-B14F-4D97-AF65-F5344CB8AC3E}">
        <p14:creationId xmlns:p14="http://schemas.microsoft.com/office/powerpoint/2010/main" val="131917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741A0-2768-45AC-9862-A7F1660926E1}"/>
              </a:ext>
            </a:extLst>
          </p:cNvPr>
          <p:cNvSpPr txBox="1"/>
          <p:nvPr/>
        </p:nvSpPr>
        <p:spPr>
          <a:xfrm>
            <a:off x="989901" y="1006679"/>
            <a:ext cx="10125512" cy="4832092"/>
          </a:xfrm>
          <a:prstGeom prst="rect">
            <a:avLst/>
          </a:prstGeom>
          <a:noFill/>
        </p:spPr>
        <p:txBody>
          <a:bodyPr wrap="square" rtlCol="0">
            <a:spAutoFit/>
          </a:bodyPr>
          <a:lstStyle/>
          <a:p>
            <a:r>
              <a:rPr lang="en-US" sz="2800" dirty="0"/>
              <a:t>“What are my (intelligent, wise, prudent, inspirited, saintly) superiors going to do with me now?”  </a:t>
            </a:r>
          </a:p>
          <a:p>
            <a:endParaRPr lang="en-US" sz="2800" dirty="0"/>
          </a:p>
          <a:p>
            <a:r>
              <a:rPr lang="en-US" sz="2800" dirty="0"/>
              <a:t>In my personal experience, </a:t>
            </a:r>
          </a:p>
          <a:p>
            <a:r>
              <a:rPr lang="en-US" sz="2800" dirty="0"/>
              <a:t>at times I thought them very wise </a:t>
            </a:r>
          </a:p>
          <a:p>
            <a:r>
              <a:rPr lang="en-US" sz="2800" dirty="0"/>
              <a:t>and inspired, but admittedly, at other </a:t>
            </a:r>
          </a:p>
          <a:p>
            <a:r>
              <a:rPr lang="en-US" sz="2800" dirty="0"/>
              <a:t>times, (as I grow older) I have felt </a:t>
            </a:r>
          </a:p>
          <a:p>
            <a:r>
              <a:rPr lang="en-US" sz="2800" dirty="0"/>
              <a:t>very confused by their decisions!!!  </a:t>
            </a:r>
          </a:p>
          <a:p>
            <a:endParaRPr lang="en-US" sz="2800" dirty="0"/>
          </a:p>
          <a:p>
            <a:r>
              <a:rPr lang="en-US" sz="2800" dirty="0"/>
              <a:t>“Where are they coming from?”  </a:t>
            </a:r>
          </a:p>
          <a:p>
            <a:r>
              <a:rPr lang="en-US" sz="2800" dirty="0"/>
              <a:t>“How dare they challenge my comfort zone!!!” </a:t>
            </a:r>
            <a:endParaRPr lang="en-GB" sz="2800" dirty="0"/>
          </a:p>
        </p:txBody>
      </p:sp>
      <p:pic>
        <p:nvPicPr>
          <p:cNvPr id="3" name="Imagen 4" descr="http://albertoblanco.files.wordpress.com/2009/03/outsourcing.jpg?w=300&amp;h=250">
            <a:extLst>
              <a:ext uri="{FF2B5EF4-FFF2-40B4-BE49-F238E27FC236}">
                <a16:creationId xmlns:a16="http://schemas.microsoft.com/office/drawing/2014/main" id="{4D6FACB2-D011-4675-9702-B5A90B38E6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805" y="1640065"/>
            <a:ext cx="4639987" cy="3565320"/>
          </a:xfrm>
          <a:prstGeom prst="rect">
            <a:avLst/>
          </a:prstGeom>
          <a:solidFill>
            <a:srgbClr val="92D050"/>
          </a:solidFill>
          <a:ln>
            <a:noFill/>
          </a:ln>
        </p:spPr>
      </p:pic>
    </p:spTree>
    <p:extLst>
      <p:ext uri="{BB962C8B-B14F-4D97-AF65-F5344CB8AC3E}">
        <p14:creationId xmlns:p14="http://schemas.microsoft.com/office/powerpoint/2010/main" val="118073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37B72E-5E95-4AA4-804D-F1AF5EBE311E}"/>
              </a:ext>
            </a:extLst>
          </p:cNvPr>
          <p:cNvSpPr txBox="1"/>
          <p:nvPr/>
        </p:nvSpPr>
        <p:spPr>
          <a:xfrm>
            <a:off x="864066" y="582067"/>
            <a:ext cx="10209402" cy="5693866"/>
          </a:xfrm>
          <a:prstGeom prst="rect">
            <a:avLst/>
          </a:prstGeom>
          <a:noFill/>
        </p:spPr>
        <p:txBody>
          <a:bodyPr wrap="square" rtlCol="0">
            <a:spAutoFit/>
          </a:bodyPr>
          <a:lstStyle/>
          <a:p>
            <a:r>
              <a:rPr lang="en-US" sz="4800" dirty="0"/>
              <a:t>“</a:t>
            </a:r>
            <a:r>
              <a:rPr lang="en-US" sz="4800" i="1" dirty="0"/>
              <a:t>It is true that it is a time of epochal change, of a clash of civilizations, uncertainty, and fear…”  </a:t>
            </a:r>
          </a:p>
          <a:p>
            <a:r>
              <a:rPr lang="en-US" sz="4400" dirty="0">
                <a:latin typeface="Times New Roman" panose="02020603050405020304" pitchFamily="18" charset="0"/>
                <a:cs typeface="Times New Roman" panose="02020603050405020304" pitchFamily="18" charset="0"/>
              </a:rPr>
              <a:t>                   (Father General, Michael Brehl, </a:t>
            </a:r>
          </a:p>
          <a:p>
            <a:r>
              <a:rPr lang="en-US" sz="4400" dirty="0">
                <a:latin typeface="Times New Roman" panose="02020603050405020304" pitchFamily="18" charset="0"/>
                <a:cs typeface="Times New Roman" panose="02020603050405020304" pitchFamily="18" charset="0"/>
              </a:rPr>
              <a:t>                            in the booklet of the Final </a:t>
            </a:r>
          </a:p>
          <a:p>
            <a:r>
              <a:rPr lang="en-US" sz="4400" dirty="0">
                <a:latin typeface="Times New Roman" panose="02020603050405020304" pitchFamily="18" charset="0"/>
                <a:cs typeface="Times New Roman" panose="02020603050405020304" pitchFamily="18" charset="0"/>
              </a:rPr>
              <a:t>                                Documents of the XXV </a:t>
            </a:r>
          </a:p>
          <a:p>
            <a:r>
              <a:rPr lang="en-US" sz="4400" dirty="0">
                <a:latin typeface="Times New Roman" panose="02020603050405020304" pitchFamily="18" charset="0"/>
                <a:cs typeface="Times New Roman" panose="02020603050405020304" pitchFamily="18" charset="0"/>
              </a:rPr>
              <a:t>                        General Chapter writes in the </a:t>
            </a:r>
          </a:p>
          <a:p>
            <a:r>
              <a:rPr lang="en-US" sz="4400" dirty="0">
                <a:latin typeface="Times New Roman" panose="02020603050405020304" pitchFamily="18" charset="0"/>
                <a:cs typeface="Times New Roman" panose="02020603050405020304" pitchFamily="18" charset="0"/>
              </a:rPr>
              <a:t>                                               Preface, p. 12.)</a:t>
            </a:r>
            <a:endParaRPr lang="en-GB" sz="4400" dirty="0">
              <a:latin typeface="Times New Roman" panose="02020603050405020304" pitchFamily="18" charset="0"/>
              <a:cs typeface="Times New Roman" panose="02020603050405020304" pitchFamily="18" charset="0"/>
            </a:endParaRPr>
          </a:p>
        </p:txBody>
      </p:sp>
      <p:pic>
        <p:nvPicPr>
          <p:cNvPr id="3" name="Picture 2" descr="A group of people standing in a room&#10;&#10;Description automatically generated">
            <a:extLst>
              <a:ext uri="{FF2B5EF4-FFF2-40B4-BE49-F238E27FC236}">
                <a16:creationId xmlns:a16="http://schemas.microsoft.com/office/drawing/2014/main" id="{27F1506E-7755-49E6-9478-034FE886F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7" y="3624044"/>
            <a:ext cx="3798465" cy="2814506"/>
          </a:xfrm>
          <a:prstGeom prst="rect">
            <a:avLst/>
          </a:prstGeom>
        </p:spPr>
      </p:pic>
    </p:spTree>
    <p:extLst>
      <p:ext uri="{BB962C8B-B14F-4D97-AF65-F5344CB8AC3E}">
        <p14:creationId xmlns:p14="http://schemas.microsoft.com/office/powerpoint/2010/main" val="80605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9F9E4-DA45-4B3A-80CF-53D5726F269E}"/>
              </a:ext>
            </a:extLst>
          </p:cNvPr>
          <p:cNvSpPr txBox="1"/>
          <p:nvPr/>
        </p:nvSpPr>
        <p:spPr>
          <a:xfrm>
            <a:off x="964734" y="964734"/>
            <a:ext cx="10024844" cy="4708981"/>
          </a:xfrm>
          <a:prstGeom prst="rect">
            <a:avLst/>
          </a:prstGeom>
          <a:noFill/>
        </p:spPr>
        <p:txBody>
          <a:bodyPr wrap="square" rtlCol="0">
            <a:spAutoFit/>
          </a:bodyPr>
          <a:lstStyle/>
          <a:p>
            <a:r>
              <a:rPr lang="en-US" sz="6000" dirty="0">
                <a:latin typeface="Algerian" panose="04020705040A02060702" pitchFamily="82" charset="0"/>
              </a:rPr>
              <a:t>DON’T BE ANXIOUS,</a:t>
            </a:r>
          </a:p>
          <a:p>
            <a:endParaRPr lang="en-US" sz="6000" dirty="0">
              <a:latin typeface="Algerian" panose="04020705040A02060702" pitchFamily="82" charset="0"/>
            </a:endParaRPr>
          </a:p>
          <a:p>
            <a:r>
              <a:rPr lang="en-US" sz="6000" dirty="0">
                <a:latin typeface="Algerian" panose="04020705040A02060702" pitchFamily="82" charset="0"/>
              </a:rPr>
              <a:t>DON’T BE AFRAID,</a:t>
            </a:r>
          </a:p>
          <a:p>
            <a:endParaRPr lang="en-US" sz="6000" dirty="0">
              <a:latin typeface="Algerian" panose="04020705040A02060702" pitchFamily="82" charset="0"/>
            </a:endParaRPr>
          </a:p>
          <a:p>
            <a:r>
              <a:rPr lang="en-US" sz="6000" dirty="0">
                <a:latin typeface="Algerian" panose="04020705040A02060702" pitchFamily="82" charset="0"/>
              </a:rPr>
              <a:t>LET ME SURPRISE YOU!</a:t>
            </a:r>
            <a:endParaRPr lang="en-GB" sz="6000" dirty="0">
              <a:latin typeface="Algerian" panose="04020705040A02060702" pitchFamily="82" charset="0"/>
            </a:endParaRPr>
          </a:p>
        </p:txBody>
      </p:sp>
      <p:pic>
        <p:nvPicPr>
          <p:cNvPr id="3" name="Imagen 3">
            <a:extLst>
              <a:ext uri="{FF2B5EF4-FFF2-40B4-BE49-F238E27FC236}">
                <a16:creationId xmlns:a16="http://schemas.microsoft.com/office/drawing/2014/main" id="{29D725D5-FFF9-4B62-BF28-672553201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2763" y="427839"/>
            <a:ext cx="3634389" cy="4269996"/>
          </a:xfrm>
          <a:prstGeom prst="rect">
            <a:avLst/>
          </a:prstGeom>
        </p:spPr>
      </p:pic>
    </p:spTree>
    <p:extLst>
      <p:ext uri="{BB962C8B-B14F-4D97-AF65-F5344CB8AC3E}">
        <p14:creationId xmlns:p14="http://schemas.microsoft.com/office/powerpoint/2010/main" val="408012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6E5C41-F0A3-4E68-8895-CD7B10FD5592}"/>
              </a:ext>
            </a:extLst>
          </p:cNvPr>
          <p:cNvSpPr txBox="1"/>
          <p:nvPr/>
        </p:nvSpPr>
        <p:spPr>
          <a:xfrm>
            <a:off x="957743" y="587827"/>
            <a:ext cx="10276514" cy="5878532"/>
          </a:xfrm>
          <a:prstGeom prst="rect">
            <a:avLst/>
          </a:prstGeom>
          <a:noFill/>
        </p:spPr>
        <p:txBody>
          <a:bodyPr wrap="square" rtlCol="0">
            <a:spAutoFit/>
          </a:bodyPr>
          <a:lstStyle/>
          <a:p>
            <a:r>
              <a:rPr lang="en-US" sz="4000" dirty="0">
                <a:latin typeface="Algerian" panose="04020705040A02060702" pitchFamily="82" charset="0"/>
              </a:rPr>
              <a:t>GOD’S SURPRISES:</a:t>
            </a:r>
          </a:p>
          <a:p>
            <a:endParaRPr lang="en-US" sz="2800" dirty="0"/>
          </a:p>
          <a:p>
            <a:r>
              <a:rPr lang="en-US" sz="2800" dirty="0"/>
              <a:t>Throughout history the Lord has continually surprised humanity. </a:t>
            </a:r>
          </a:p>
          <a:p>
            <a:endParaRPr lang="en-US" sz="2800" dirty="0"/>
          </a:p>
          <a:p>
            <a:r>
              <a:rPr lang="en-US" sz="2800" dirty="0"/>
              <a:t>The Scriptures which we prayed and reflected on this </a:t>
            </a:r>
          </a:p>
          <a:p>
            <a:r>
              <a:rPr lang="en-US" sz="2800" dirty="0"/>
              <a:t>past Advent and Christmas Season spoke to us of </a:t>
            </a:r>
          </a:p>
          <a:p>
            <a:r>
              <a:rPr lang="en-US" sz="2800" dirty="0"/>
              <a:t>many of God’s surprises.  </a:t>
            </a:r>
          </a:p>
          <a:p>
            <a:endParaRPr lang="en-US" sz="2800" dirty="0"/>
          </a:p>
          <a:p>
            <a:r>
              <a:rPr lang="en-US" sz="2800" dirty="0"/>
              <a:t>When Our Savior became man and arrived among us </a:t>
            </a:r>
          </a:p>
          <a:p>
            <a:r>
              <a:rPr lang="en-US" sz="2800" dirty="0"/>
              <a:t>two thousand years, the only ones who knew about </a:t>
            </a:r>
          </a:p>
          <a:p>
            <a:r>
              <a:rPr lang="en-US" sz="2800" dirty="0"/>
              <a:t>it were Mary, Joseph, some shepherds and Kings from</a:t>
            </a:r>
          </a:p>
          <a:p>
            <a:r>
              <a:rPr lang="en-US" sz="2800" dirty="0"/>
              <a:t>the Orient.  God, our Father, surprised mankind with this special gift of the birth of his only Son.  </a:t>
            </a:r>
            <a:endParaRPr lang="en-GB" sz="2800" dirty="0"/>
          </a:p>
        </p:txBody>
      </p:sp>
      <p:pic>
        <p:nvPicPr>
          <p:cNvPr id="3" name="Picture 2">
            <a:extLst>
              <a:ext uri="{FF2B5EF4-FFF2-40B4-BE49-F238E27FC236}">
                <a16:creationId xmlns:a16="http://schemas.microsoft.com/office/drawing/2014/main" id="{08A98527-3F74-46A4-99D1-04182101CC2D}"/>
              </a:ext>
            </a:extLst>
          </p:cNvPr>
          <p:cNvPicPr>
            <a:picLocks noChangeAspect="1"/>
          </p:cNvPicPr>
          <p:nvPr/>
        </p:nvPicPr>
        <p:blipFill>
          <a:blip r:embed="rId2"/>
          <a:stretch>
            <a:fillRect/>
          </a:stretch>
        </p:blipFill>
        <p:spPr>
          <a:xfrm>
            <a:off x="9007138" y="2209250"/>
            <a:ext cx="2681637" cy="3123151"/>
          </a:xfrm>
          <a:prstGeom prst="rect">
            <a:avLst/>
          </a:prstGeom>
        </p:spPr>
      </p:pic>
    </p:spTree>
    <p:extLst>
      <p:ext uri="{BB962C8B-B14F-4D97-AF65-F5344CB8AC3E}">
        <p14:creationId xmlns:p14="http://schemas.microsoft.com/office/powerpoint/2010/main" val="150199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5AD48C-1D8A-4675-BA13-D9B11EFA4E8D}"/>
              </a:ext>
            </a:extLst>
          </p:cNvPr>
          <p:cNvSpPr txBox="1"/>
          <p:nvPr/>
        </p:nvSpPr>
        <p:spPr>
          <a:xfrm>
            <a:off x="952106" y="999241"/>
            <a:ext cx="10444899" cy="5078313"/>
          </a:xfrm>
          <a:prstGeom prst="rect">
            <a:avLst/>
          </a:prstGeom>
          <a:noFill/>
        </p:spPr>
        <p:txBody>
          <a:bodyPr wrap="square" rtlCol="0">
            <a:spAutoFit/>
          </a:bodyPr>
          <a:lstStyle/>
          <a:p>
            <a:r>
              <a:rPr lang="en-US" sz="5400" dirty="0"/>
              <a:t>God surprised </a:t>
            </a:r>
          </a:p>
          <a:p>
            <a:r>
              <a:rPr lang="en-US" sz="5400" dirty="0"/>
              <a:t>Saint Alphonsus </a:t>
            </a:r>
          </a:p>
          <a:p>
            <a:r>
              <a:rPr lang="en-US" sz="5400" dirty="0"/>
              <a:t>leading him to be </a:t>
            </a:r>
          </a:p>
          <a:p>
            <a:r>
              <a:rPr lang="en-US" sz="5400" dirty="0"/>
              <a:t>the founder of a </a:t>
            </a:r>
          </a:p>
          <a:p>
            <a:r>
              <a:rPr lang="en-US" sz="5400" dirty="0"/>
              <a:t>Religious Missionary </a:t>
            </a:r>
          </a:p>
          <a:p>
            <a:r>
              <a:rPr lang="en-US" sz="5400" dirty="0"/>
              <a:t>Congregation.</a:t>
            </a:r>
          </a:p>
        </p:txBody>
      </p:sp>
      <p:pic>
        <p:nvPicPr>
          <p:cNvPr id="4" name="Picture 3" descr="A picture containing person, indoor, man, wall&#10;&#10;Description automatically generated">
            <a:extLst>
              <a:ext uri="{FF2B5EF4-FFF2-40B4-BE49-F238E27FC236}">
                <a16:creationId xmlns:a16="http://schemas.microsoft.com/office/drawing/2014/main" id="{B3DD26DF-AB3E-40E5-8528-9ED62547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023" y="681765"/>
            <a:ext cx="4024871" cy="5242941"/>
          </a:xfrm>
          <a:prstGeom prst="rect">
            <a:avLst/>
          </a:prstGeom>
        </p:spPr>
      </p:pic>
    </p:spTree>
    <p:extLst>
      <p:ext uri="{BB962C8B-B14F-4D97-AF65-F5344CB8AC3E}">
        <p14:creationId xmlns:p14="http://schemas.microsoft.com/office/powerpoint/2010/main" val="143899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03183-79E4-4C96-ABE5-59ECD0591119}"/>
              </a:ext>
            </a:extLst>
          </p:cNvPr>
          <p:cNvSpPr txBox="1"/>
          <p:nvPr/>
        </p:nvSpPr>
        <p:spPr>
          <a:xfrm>
            <a:off x="595618" y="453005"/>
            <a:ext cx="10838576" cy="5693866"/>
          </a:xfrm>
          <a:prstGeom prst="rect">
            <a:avLst/>
          </a:prstGeom>
          <a:noFill/>
        </p:spPr>
        <p:txBody>
          <a:bodyPr wrap="square" rtlCol="0">
            <a:spAutoFit/>
          </a:bodyPr>
          <a:lstStyle/>
          <a:p>
            <a:r>
              <a:rPr lang="en-US" sz="2800" dirty="0"/>
              <a:t>God, our Father, continues to surprise </a:t>
            </a:r>
          </a:p>
          <a:p>
            <a:r>
              <a:rPr lang="en-US" sz="2800" dirty="0"/>
              <a:t>us but needs that we put ourselves in </a:t>
            </a:r>
          </a:p>
          <a:p>
            <a:r>
              <a:rPr lang="en-US" sz="2800" dirty="0"/>
              <a:t>his hands and </a:t>
            </a:r>
          </a:p>
          <a:p>
            <a:r>
              <a:rPr lang="en-US" sz="2800" dirty="0">
                <a:latin typeface="Algerian" panose="04020705040A02060702" pitchFamily="82" charset="0"/>
              </a:rPr>
              <a:t>ALLOW HIM TO SURPRISE US </a:t>
            </a:r>
          </a:p>
          <a:p>
            <a:r>
              <a:rPr lang="en-US" sz="2800" dirty="0"/>
              <a:t>personally and as a group.  </a:t>
            </a:r>
          </a:p>
          <a:p>
            <a:endParaRPr lang="en-US" sz="2800" dirty="0"/>
          </a:p>
          <a:p>
            <a:r>
              <a:rPr lang="en-US" sz="2800" dirty="0"/>
              <a:t>We Religious live in times of much anxiety </a:t>
            </a:r>
          </a:p>
          <a:p>
            <a:r>
              <a:rPr lang="en-US" sz="2800" dirty="0"/>
              <a:t>and justifiably for many reasons.  </a:t>
            </a:r>
          </a:p>
          <a:p>
            <a:endParaRPr lang="en-US" sz="2800" dirty="0"/>
          </a:p>
          <a:p>
            <a:r>
              <a:rPr lang="en-US" sz="2800" dirty="0"/>
              <a:t>Nevertheless, unhealthy anxiety and worry </a:t>
            </a:r>
          </a:p>
          <a:p>
            <a:r>
              <a:rPr lang="en-US" sz="2800" dirty="0"/>
              <a:t>are certainly contrary to what God´s wants </a:t>
            </a:r>
          </a:p>
          <a:p>
            <a:r>
              <a:rPr lang="en-US" sz="2800" dirty="0"/>
              <a:t>for us, that is, He created us and wants us </a:t>
            </a:r>
          </a:p>
          <a:p>
            <a:r>
              <a:rPr lang="en-US" sz="2800" dirty="0"/>
              <a:t>to be free and joyful.</a:t>
            </a:r>
            <a:endParaRPr lang="en-GB" sz="2800" dirty="0"/>
          </a:p>
        </p:txBody>
      </p:sp>
      <p:pic>
        <p:nvPicPr>
          <p:cNvPr id="4" name="Picture 3" descr="A picture containing text&#10;&#10;Description automatically generated">
            <a:extLst>
              <a:ext uri="{FF2B5EF4-FFF2-40B4-BE49-F238E27FC236}">
                <a16:creationId xmlns:a16="http://schemas.microsoft.com/office/drawing/2014/main" id="{627CE4BF-2B66-4D68-B7B4-0A54C6907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754" y="711129"/>
            <a:ext cx="4583185" cy="5025006"/>
          </a:xfrm>
          <a:prstGeom prst="rect">
            <a:avLst/>
          </a:prstGeom>
        </p:spPr>
      </p:pic>
      <p:sp>
        <p:nvSpPr>
          <p:cNvPr id="5" name="Oval 4">
            <a:extLst>
              <a:ext uri="{FF2B5EF4-FFF2-40B4-BE49-F238E27FC236}">
                <a16:creationId xmlns:a16="http://schemas.microsoft.com/office/drawing/2014/main" id="{708E561B-C9F5-4C83-A791-2CBF309CE378}"/>
              </a:ext>
            </a:extLst>
          </p:cNvPr>
          <p:cNvSpPr/>
          <p:nvPr/>
        </p:nvSpPr>
        <p:spPr>
          <a:xfrm>
            <a:off x="9680895" y="1988191"/>
            <a:ext cx="1845578" cy="1031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FF781FC-F87B-4BE8-A065-47248A7A3B61}"/>
              </a:ext>
            </a:extLst>
          </p:cNvPr>
          <p:cNvSpPr txBox="1"/>
          <p:nvPr/>
        </p:nvSpPr>
        <p:spPr>
          <a:xfrm>
            <a:off x="10059798" y="2134782"/>
            <a:ext cx="1359017" cy="738664"/>
          </a:xfrm>
          <a:prstGeom prst="rect">
            <a:avLst/>
          </a:prstGeom>
          <a:noFill/>
        </p:spPr>
        <p:txBody>
          <a:bodyPr wrap="square" rtlCol="0">
            <a:spAutoFit/>
          </a:bodyPr>
          <a:lstStyle/>
          <a:p>
            <a:r>
              <a:rPr lang="es-419" sz="1400" b="1" dirty="0" err="1"/>
              <a:t>Wouldn´t</a:t>
            </a:r>
            <a:r>
              <a:rPr lang="es-419" sz="1400" b="1" dirty="0"/>
              <a:t> be </a:t>
            </a:r>
            <a:r>
              <a:rPr lang="es-419" sz="1400" b="1" dirty="0" err="1"/>
              <a:t>easier</a:t>
            </a:r>
            <a:r>
              <a:rPr lang="es-419" sz="1400" b="1" dirty="0"/>
              <a:t> </a:t>
            </a:r>
            <a:r>
              <a:rPr lang="es-419" sz="1400" b="1" dirty="0" err="1"/>
              <a:t>if</a:t>
            </a:r>
            <a:r>
              <a:rPr lang="es-419" sz="1400" b="1" dirty="0"/>
              <a:t> </a:t>
            </a:r>
            <a:r>
              <a:rPr lang="es-419" sz="1400" b="1" dirty="0" err="1"/>
              <a:t>you</a:t>
            </a:r>
            <a:r>
              <a:rPr lang="es-419" sz="1400" b="1" dirty="0"/>
              <a:t> </a:t>
            </a:r>
            <a:r>
              <a:rPr lang="es-419" sz="1400" b="1" dirty="0" err="1"/>
              <a:t>just</a:t>
            </a:r>
            <a:r>
              <a:rPr lang="es-419" sz="1400" b="1" dirty="0"/>
              <a:t> </a:t>
            </a:r>
            <a:r>
              <a:rPr lang="es-419" sz="1400" b="1" dirty="0" err="1"/>
              <a:t>let</a:t>
            </a:r>
            <a:r>
              <a:rPr lang="es-419" sz="1400" b="1" dirty="0"/>
              <a:t> </a:t>
            </a:r>
            <a:r>
              <a:rPr lang="es-419" sz="1400" b="1" dirty="0" err="1"/>
              <a:t>it</a:t>
            </a:r>
            <a:r>
              <a:rPr lang="es-419" sz="1400" b="1" dirty="0"/>
              <a:t> </a:t>
            </a:r>
            <a:r>
              <a:rPr lang="es-419" sz="1400" b="1" dirty="0" err="1"/>
              <a:t>go</a:t>
            </a:r>
            <a:r>
              <a:rPr lang="es-419" sz="1400" b="1" dirty="0"/>
              <a:t>?</a:t>
            </a:r>
            <a:endParaRPr lang="en-GB" sz="1400" b="1" dirty="0"/>
          </a:p>
        </p:txBody>
      </p:sp>
      <p:sp>
        <p:nvSpPr>
          <p:cNvPr id="7" name="Parallelogram 6">
            <a:extLst>
              <a:ext uri="{FF2B5EF4-FFF2-40B4-BE49-F238E27FC236}">
                <a16:creationId xmlns:a16="http://schemas.microsoft.com/office/drawing/2014/main" id="{6E817456-8E3D-4A25-9058-DA385A4A3231}"/>
              </a:ext>
            </a:extLst>
          </p:cNvPr>
          <p:cNvSpPr/>
          <p:nvPr/>
        </p:nvSpPr>
        <p:spPr>
          <a:xfrm rot="762899">
            <a:off x="7759817" y="2340529"/>
            <a:ext cx="1182847" cy="8305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42B835-1AB0-4B5E-A4CC-1D309F961C3C}"/>
              </a:ext>
            </a:extLst>
          </p:cNvPr>
          <p:cNvSpPr txBox="1"/>
          <p:nvPr/>
        </p:nvSpPr>
        <p:spPr>
          <a:xfrm rot="20795206">
            <a:off x="7858256" y="2505459"/>
            <a:ext cx="1132514" cy="369332"/>
          </a:xfrm>
          <a:prstGeom prst="rect">
            <a:avLst/>
          </a:prstGeom>
          <a:noFill/>
        </p:spPr>
        <p:txBody>
          <a:bodyPr wrap="square" rtlCol="0">
            <a:spAutoFit/>
          </a:bodyPr>
          <a:lstStyle/>
          <a:p>
            <a:r>
              <a:rPr lang="es-419" b="1" dirty="0" err="1">
                <a:latin typeface="Abadi" panose="020B0604020104020204" pitchFamily="34" charset="0"/>
              </a:rPr>
              <a:t>the</a:t>
            </a:r>
            <a:r>
              <a:rPr lang="es-419" b="1" dirty="0">
                <a:latin typeface="Abadi" panose="020B0604020104020204" pitchFamily="34" charset="0"/>
              </a:rPr>
              <a:t> PAST</a:t>
            </a:r>
            <a:endParaRPr lang="en-GB" b="1" dirty="0">
              <a:latin typeface="Abadi" panose="020B0604020104020204" pitchFamily="34" charset="0"/>
            </a:endParaRPr>
          </a:p>
        </p:txBody>
      </p:sp>
    </p:spTree>
    <p:extLst>
      <p:ext uri="{BB962C8B-B14F-4D97-AF65-F5344CB8AC3E}">
        <p14:creationId xmlns:p14="http://schemas.microsoft.com/office/powerpoint/2010/main" val="123245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6D9BD-B5E1-4574-AB83-E91CAB9C5625}"/>
              </a:ext>
            </a:extLst>
          </p:cNvPr>
          <p:cNvSpPr txBox="1"/>
          <p:nvPr/>
        </p:nvSpPr>
        <p:spPr>
          <a:xfrm>
            <a:off x="589626" y="305068"/>
            <a:ext cx="11178073" cy="6247864"/>
          </a:xfrm>
          <a:prstGeom prst="rect">
            <a:avLst/>
          </a:prstGeom>
          <a:noFill/>
        </p:spPr>
        <p:txBody>
          <a:bodyPr wrap="square" rtlCol="0">
            <a:spAutoFit/>
          </a:bodyPr>
          <a:lstStyle/>
          <a:p>
            <a:r>
              <a:rPr lang="en-US" sz="4000" dirty="0"/>
              <a:t>We cannot and should not let anxiety and negative emotions </a:t>
            </a:r>
            <a:r>
              <a:rPr lang="en-US" sz="4000" i="1" dirty="0"/>
              <a:t>define these times </a:t>
            </a:r>
            <a:r>
              <a:rPr lang="en-US" sz="4000" dirty="0"/>
              <a:t>which we are living and intimidate us, but rather we </a:t>
            </a:r>
          </a:p>
          <a:p>
            <a:r>
              <a:rPr lang="en-US" sz="4000" dirty="0"/>
              <a:t>who are living these present </a:t>
            </a:r>
          </a:p>
          <a:p>
            <a:r>
              <a:rPr lang="en-US" sz="4000" dirty="0"/>
              <a:t>times with all its confusion </a:t>
            </a:r>
          </a:p>
          <a:p>
            <a:r>
              <a:rPr lang="en-US" sz="4000" dirty="0"/>
              <a:t>and anxiety should be defined </a:t>
            </a:r>
          </a:p>
          <a:p>
            <a:r>
              <a:rPr lang="en-US" sz="4000" dirty="0"/>
              <a:t>as faithful, hopeful, joyous,  </a:t>
            </a:r>
          </a:p>
          <a:p>
            <a:r>
              <a:rPr lang="en-US" sz="4000" dirty="0"/>
              <a:t>confident and prophetic men </a:t>
            </a:r>
          </a:p>
          <a:p>
            <a:r>
              <a:rPr lang="en-US" sz="4000" dirty="0"/>
              <a:t>with inner peace always open to letting the Lord surprise us.</a:t>
            </a:r>
            <a:endParaRPr lang="en-GB" sz="4000" dirty="0"/>
          </a:p>
        </p:txBody>
      </p:sp>
      <p:pic>
        <p:nvPicPr>
          <p:cNvPr id="3" name="Picture 2">
            <a:extLst>
              <a:ext uri="{FF2B5EF4-FFF2-40B4-BE49-F238E27FC236}">
                <a16:creationId xmlns:a16="http://schemas.microsoft.com/office/drawing/2014/main" id="{B8E3C92C-F889-4734-AFAC-2C87F6396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382" y="1623526"/>
            <a:ext cx="4850071" cy="3610947"/>
          </a:xfrm>
          <a:prstGeom prst="rect">
            <a:avLst/>
          </a:prstGeom>
        </p:spPr>
      </p:pic>
    </p:spTree>
    <p:extLst>
      <p:ext uri="{BB962C8B-B14F-4D97-AF65-F5344CB8AC3E}">
        <p14:creationId xmlns:p14="http://schemas.microsoft.com/office/powerpoint/2010/main" val="2895512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B7996-D414-486D-B87C-B68B2FE4CEDE}"/>
              </a:ext>
            </a:extLst>
          </p:cNvPr>
          <p:cNvSpPr txBox="1"/>
          <p:nvPr/>
        </p:nvSpPr>
        <p:spPr>
          <a:xfrm>
            <a:off x="1029049" y="428178"/>
            <a:ext cx="10133901" cy="6001643"/>
          </a:xfrm>
          <a:prstGeom prst="rect">
            <a:avLst/>
          </a:prstGeom>
          <a:noFill/>
        </p:spPr>
        <p:txBody>
          <a:bodyPr wrap="square" rtlCol="0">
            <a:spAutoFit/>
          </a:bodyPr>
          <a:lstStyle/>
          <a:p>
            <a:r>
              <a:rPr lang="en-US" sz="4800" dirty="0"/>
              <a:t>     Living faith and the hope-filled </a:t>
            </a:r>
          </a:p>
          <a:p>
            <a:r>
              <a:rPr lang="en-US" sz="4800" dirty="0"/>
              <a:t>                  attitude of </a:t>
            </a:r>
          </a:p>
          <a:p>
            <a:r>
              <a:rPr lang="en-US" sz="4800" dirty="0">
                <a:latin typeface="Algerian" panose="04020705040A02060702" pitchFamily="82" charset="0"/>
              </a:rPr>
              <a:t>             LETTING GOD </a:t>
            </a:r>
          </a:p>
          <a:p>
            <a:r>
              <a:rPr lang="en-US" sz="4800" dirty="0">
                <a:latin typeface="Algerian" panose="04020705040A02060702" pitchFamily="82" charset="0"/>
              </a:rPr>
              <a:t>             SURPRISE US</a:t>
            </a:r>
            <a:r>
              <a:rPr lang="en-US" sz="4800" dirty="0"/>
              <a:t>,</a:t>
            </a:r>
          </a:p>
          <a:p>
            <a:r>
              <a:rPr lang="en-US" sz="4800" dirty="0"/>
              <a:t>besides being a powerful </a:t>
            </a:r>
          </a:p>
          <a:p>
            <a:r>
              <a:rPr lang="en-US" sz="4800" dirty="0"/>
              <a:t>testimony to the people </a:t>
            </a:r>
          </a:p>
          <a:p>
            <a:r>
              <a:rPr lang="en-US" sz="4800" dirty="0"/>
              <a:t>      we minister to, </a:t>
            </a:r>
          </a:p>
          <a:p>
            <a:r>
              <a:rPr lang="en-US" sz="4800" dirty="0"/>
              <a:t>gives us much peace and freedom.</a:t>
            </a:r>
            <a:endParaRPr lang="en-GB" sz="4800" dirty="0"/>
          </a:p>
        </p:txBody>
      </p:sp>
      <p:pic>
        <p:nvPicPr>
          <p:cNvPr id="3" name="Imagen 2">
            <a:extLst>
              <a:ext uri="{FF2B5EF4-FFF2-40B4-BE49-F238E27FC236}">
                <a16:creationId xmlns:a16="http://schemas.microsoft.com/office/drawing/2014/main" id="{2E70F359-FDE8-444C-B4D1-49DD7582F244}"/>
              </a:ext>
            </a:extLst>
          </p:cNvPr>
          <p:cNvPicPr>
            <a:picLocks noChangeAspect="1"/>
          </p:cNvPicPr>
          <p:nvPr/>
        </p:nvPicPr>
        <p:blipFill>
          <a:blip r:embed="rId2" cstate="print"/>
          <a:stretch>
            <a:fillRect/>
          </a:stretch>
        </p:blipFill>
        <p:spPr>
          <a:xfrm>
            <a:off x="7759816" y="1479189"/>
            <a:ext cx="3640822" cy="3660784"/>
          </a:xfrm>
          <a:prstGeom prst="rect">
            <a:avLst/>
          </a:prstGeom>
        </p:spPr>
      </p:pic>
    </p:spTree>
    <p:extLst>
      <p:ext uri="{BB962C8B-B14F-4D97-AF65-F5344CB8AC3E}">
        <p14:creationId xmlns:p14="http://schemas.microsoft.com/office/powerpoint/2010/main" val="31054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38959-E7AD-4D9D-90FA-9E853462C07F}"/>
              </a:ext>
            </a:extLst>
          </p:cNvPr>
          <p:cNvSpPr txBox="1"/>
          <p:nvPr/>
        </p:nvSpPr>
        <p:spPr>
          <a:xfrm>
            <a:off x="880844" y="746620"/>
            <a:ext cx="10326848" cy="5632311"/>
          </a:xfrm>
          <a:prstGeom prst="rect">
            <a:avLst/>
          </a:prstGeom>
          <a:noFill/>
        </p:spPr>
        <p:txBody>
          <a:bodyPr wrap="square" rtlCol="0">
            <a:spAutoFit/>
          </a:bodyPr>
          <a:lstStyle/>
          <a:p>
            <a:pPr algn="just"/>
            <a:r>
              <a:rPr lang="en-GB" sz="2000" i="1" dirty="0"/>
              <a:t>“Today </a:t>
            </a:r>
            <a:r>
              <a:rPr lang="en-GB" sz="2000" i="1" u="sng" dirty="0"/>
              <a:t>St. Paul </a:t>
            </a:r>
            <a:r>
              <a:rPr lang="en-GB" sz="2000" i="1" dirty="0"/>
              <a:t>exhorts us </a:t>
            </a:r>
            <a:r>
              <a:rPr lang="en-GB" sz="2000" i="1" u="sng" dirty="0"/>
              <a:t>not to worry about anything</a:t>
            </a:r>
            <a:r>
              <a:rPr lang="en-GB" sz="2000" i="1" dirty="0"/>
              <a:t>, but in all circumstances to place before God our requests, our needs and our concerns (Phil 4,6).  Let us be aware that in difficulties we can always turn to the Lord and that </a:t>
            </a:r>
            <a:r>
              <a:rPr lang="en-GB" sz="2000" i="1" u="sng" dirty="0"/>
              <a:t>He never rejects our supplications</a:t>
            </a:r>
            <a:r>
              <a:rPr lang="en-GB" sz="2000" i="1" dirty="0"/>
              <a:t>.  This is a great source of joy for us.</a:t>
            </a:r>
            <a:endParaRPr lang="en-GB" sz="2000" dirty="0"/>
          </a:p>
          <a:p>
            <a:pPr algn="just"/>
            <a:r>
              <a:rPr lang="en-GB" sz="2000" i="1" dirty="0"/>
              <a:t>There does not exist any worry, fear or anxiety that can ever take away from us the serenity that comes, not from human things and human consolations, no, no, the serenity that comes from God in knowing that </a:t>
            </a:r>
            <a:r>
              <a:rPr lang="en-GB" sz="2000" i="1" u="sng" dirty="0"/>
              <a:t>God always lovingly guides our life</a:t>
            </a:r>
            <a:r>
              <a:rPr lang="en-GB" sz="2000" i="1" dirty="0"/>
              <a:t>, also during problems and sufferings.  This certainty nurtures hope and courage.  To receive the Lord's invitation to joy, we need to be a people willing to question ourselves. But what does this mean? Like those who, after listening to the preaching of John the Baptist, asked him: You preach like that but </a:t>
            </a:r>
            <a:r>
              <a:rPr lang="en-GB" sz="2000" i="1" u="sng" dirty="0"/>
              <a:t>"What can we do?" "What should I do?"</a:t>
            </a:r>
            <a:r>
              <a:rPr lang="en-GB" sz="2000" i="1" dirty="0"/>
              <a:t> (Lk 3, 10). This question is the first step in the </a:t>
            </a:r>
            <a:r>
              <a:rPr lang="en-GB" sz="2000" i="1" u="sng" dirty="0"/>
              <a:t>conversion</a:t>
            </a:r>
            <a:r>
              <a:rPr lang="en-GB" sz="2000" i="1" dirty="0"/>
              <a:t> to which we are invited in this time of Advent. Each of us wonders: What can I do? What should I do? May the Virgin Mary help us to open our hearts to the God who comes, so that He may flood our entire lives with joy.   And then </a:t>
            </a:r>
            <a:r>
              <a:rPr lang="en-GB" sz="2000" i="1" u="sng" dirty="0"/>
              <a:t>you will not be afraid of anything</a:t>
            </a:r>
            <a:r>
              <a:rPr lang="en-GB" sz="2000" i="1" dirty="0"/>
              <a:t>. In the presence of the Lord, </a:t>
            </a:r>
            <a:r>
              <a:rPr lang="en-GB" sz="2000" i="1" u="sng" dirty="0"/>
              <a:t>our hearts </a:t>
            </a:r>
            <a:r>
              <a:rPr lang="en-GB" sz="2000" i="1" dirty="0"/>
              <a:t>are always </a:t>
            </a:r>
            <a:r>
              <a:rPr lang="en-GB" sz="2000" i="1" u="sng" dirty="0"/>
              <a:t>joyous</a:t>
            </a:r>
            <a:r>
              <a:rPr lang="en-GB" sz="2000" i="1" dirty="0"/>
              <a:t>.” </a:t>
            </a:r>
          </a:p>
          <a:p>
            <a:pPr algn="just"/>
            <a:endParaRPr lang="en-GB" sz="2000" i="1" dirty="0"/>
          </a:p>
          <a:p>
            <a:pPr algn="just"/>
            <a:r>
              <a:rPr lang="en-GB" sz="2000" i="1" dirty="0"/>
              <a:t>(</a:t>
            </a:r>
            <a:r>
              <a:rPr lang="en-US" dirty="0"/>
              <a:t>Pope Francis and his words at the Angelus on the III Sunday of Advent, December 16</a:t>
            </a:r>
            <a:r>
              <a:rPr lang="en-US" baseline="30000" dirty="0"/>
              <a:t>th</a:t>
            </a:r>
            <a:r>
              <a:rPr lang="en-US" dirty="0"/>
              <a:t>, 2018)</a:t>
            </a:r>
            <a:endParaRPr lang="en-GB" dirty="0"/>
          </a:p>
          <a:p>
            <a:pPr algn="just"/>
            <a:endParaRPr lang="en-GB" sz="2000" dirty="0"/>
          </a:p>
        </p:txBody>
      </p:sp>
    </p:spTree>
    <p:extLst>
      <p:ext uri="{BB962C8B-B14F-4D97-AF65-F5344CB8AC3E}">
        <p14:creationId xmlns:p14="http://schemas.microsoft.com/office/powerpoint/2010/main" val="234448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D9BAA1-E7F5-4F56-8161-8CB2F65E0B00}"/>
              </a:ext>
            </a:extLst>
          </p:cNvPr>
          <p:cNvSpPr txBox="1"/>
          <p:nvPr/>
        </p:nvSpPr>
        <p:spPr>
          <a:xfrm>
            <a:off x="1015068" y="830510"/>
            <a:ext cx="9924176" cy="4647426"/>
          </a:xfrm>
          <a:prstGeom prst="rect">
            <a:avLst/>
          </a:prstGeom>
          <a:noFill/>
        </p:spPr>
        <p:txBody>
          <a:bodyPr wrap="square" rtlCol="0">
            <a:spAutoFit/>
          </a:bodyPr>
          <a:lstStyle/>
          <a:p>
            <a:r>
              <a:rPr lang="en-US" sz="3600" dirty="0"/>
              <a:t>I invite you to reflect on: </a:t>
            </a:r>
          </a:p>
          <a:p>
            <a:endParaRPr lang="en-US" sz="3600" dirty="0"/>
          </a:p>
          <a:p>
            <a:r>
              <a:rPr lang="en-US" sz="3200" dirty="0">
                <a:latin typeface="Algerian" panose="04020705040A02060702" pitchFamily="82" charset="0"/>
                <a:cs typeface="Aldhabi" panose="020B0604020202020204" pitchFamily="2" charset="-78"/>
              </a:rPr>
              <a:t>What realities (personal, communal, Religious Life, social, etc.) cause in you a certain amount of ANXIETY?</a:t>
            </a:r>
          </a:p>
          <a:p>
            <a:endParaRPr lang="en-GB" sz="3200" dirty="0"/>
          </a:p>
          <a:p>
            <a:r>
              <a:rPr lang="en-US" sz="3200" dirty="0">
                <a:latin typeface="Algerian" panose="04020705040A02060702" pitchFamily="82" charset="0"/>
              </a:rPr>
              <a:t>Does the thought, </a:t>
            </a:r>
          </a:p>
          <a:p>
            <a:r>
              <a:rPr lang="en-US" sz="3200" dirty="0">
                <a:latin typeface="Algerian" panose="04020705040A02060702" pitchFamily="82" charset="0"/>
              </a:rPr>
              <a:t>“</a:t>
            </a:r>
            <a:r>
              <a:rPr lang="en-US" sz="3200" i="1" dirty="0">
                <a:latin typeface="Algerian" panose="04020705040A02060702" pitchFamily="82" charset="0"/>
              </a:rPr>
              <a:t>Let the Lord surprise you</a:t>
            </a:r>
            <a:r>
              <a:rPr lang="en-US" sz="3200" dirty="0">
                <a:latin typeface="Algerian" panose="04020705040A02060702" pitchFamily="82" charset="0"/>
              </a:rPr>
              <a:t>” </a:t>
            </a:r>
          </a:p>
          <a:p>
            <a:r>
              <a:rPr lang="en-US" sz="3200" dirty="0">
                <a:latin typeface="Algerian" panose="04020705040A02060702" pitchFamily="82" charset="0"/>
              </a:rPr>
              <a:t>resonate with your personal experiences</a:t>
            </a:r>
            <a:r>
              <a:rPr lang="en-GB" sz="3200" dirty="0">
                <a:latin typeface="Algerian" panose="04020705040A02060702" pitchFamily="82" charset="0"/>
              </a:rPr>
              <a:t>? </a:t>
            </a:r>
          </a:p>
        </p:txBody>
      </p:sp>
    </p:spTree>
    <p:extLst>
      <p:ext uri="{BB962C8B-B14F-4D97-AF65-F5344CB8AC3E}">
        <p14:creationId xmlns:p14="http://schemas.microsoft.com/office/powerpoint/2010/main" val="19253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B4A8DE-2C88-4089-BD29-F86BC7339BE7}"/>
              </a:ext>
            </a:extLst>
          </p:cNvPr>
          <p:cNvSpPr txBox="1"/>
          <p:nvPr/>
        </p:nvSpPr>
        <p:spPr>
          <a:xfrm>
            <a:off x="805342" y="1040235"/>
            <a:ext cx="10184235" cy="4247317"/>
          </a:xfrm>
          <a:prstGeom prst="rect">
            <a:avLst/>
          </a:prstGeom>
          <a:noFill/>
        </p:spPr>
        <p:txBody>
          <a:bodyPr wrap="square" rtlCol="0">
            <a:spAutoFit/>
          </a:bodyPr>
          <a:lstStyle/>
          <a:p>
            <a:pPr lvl="0"/>
            <a:r>
              <a:rPr lang="en-US" sz="5400" dirty="0"/>
              <a:t>“…although Consecrated Life is going through an important crisis…” </a:t>
            </a:r>
            <a:r>
              <a:rPr lang="en-US" sz="5400" dirty="0">
                <a:latin typeface="Times New Roman" panose="02020603050405020304" pitchFamily="18" charset="0"/>
                <a:cs typeface="Times New Roman" panose="02020603050405020304" pitchFamily="18" charset="0"/>
              </a:rPr>
              <a:t>(message of the Capitulars, </a:t>
            </a:r>
          </a:p>
          <a:p>
            <a:pPr lvl="0"/>
            <a:r>
              <a:rPr lang="en-US" sz="5400" dirty="0">
                <a:latin typeface="Times New Roman" panose="02020603050405020304" pitchFamily="18" charset="0"/>
                <a:cs typeface="Times New Roman" panose="02020603050405020304" pitchFamily="18" charset="0"/>
              </a:rPr>
              <a:t>XXV General Chapter, to the Congregation, p. 18) </a:t>
            </a:r>
            <a:endParaRPr lang="en-GB" sz="5400" dirty="0">
              <a:latin typeface="Times New Roman" panose="02020603050405020304" pitchFamily="18" charset="0"/>
              <a:cs typeface="Times New Roman" panose="02020603050405020304" pitchFamily="18" charset="0"/>
            </a:endParaRPr>
          </a:p>
        </p:txBody>
      </p:sp>
      <p:pic>
        <p:nvPicPr>
          <p:cNvPr id="3" name="Imagen 7">
            <a:extLst>
              <a:ext uri="{FF2B5EF4-FFF2-40B4-BE49-F238E27FC236}">
                <a16:creationId xmlns:a16="http://schemas.microsoft.com/office/drawing/2014/main" id="{E6949338-48D3-46BF-A658-D7C792A426FB}"/>
              </a:ext>
            </a:extLst>
          </p:cNvPr>
          <p:cNvPicPr>
            <a:picLocks noChangeAspect="1"/>
          </p:cNvPicPr>
          <p:nvPr/>
        </p:nvPicPr>
        <p:blipFill>
          <a:blip r:embed="rId2" cstate="print"/>
          <a:stretch>
            <a:fillRect/>
          </a:stretch>
        </p:blipFill>
        <p:spPr>
          <a:xfrm>
            <a:off x="8976221" y="2667699"/>
            <a:ext cx="2643648" cy="3355595"/>
          </a:xfrm>
          <a:prstGeom prst="rect">
            <a:avLst/>
          </a:prstGeom>
        </p:spPr>
      </p:pic>
    </p:spTree>
    <p:extLst>
      <p:ext uri="{BB962C8B-B14F-4D97-AF65-F5344CB8AC3E}">
        <p14:creationId xmlns:p14="http://schemas.microsoft.com/office/powerpoint/2010/main" val="207127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5D9E35-AC2B-48A0-9DC4-C99C40B69D62}"/>
              </a:ext>
            </a:extLst>
          </p:cNvPr>
          <p:cNvSpPr txBox="1"/>
          <p:nvPr/>
        </p:nvSpPr>
        <p:spPr>
          <a:xfrm>
            <a:off x="578840" y="889843"/>
            <a:ext cx="10888910" cy="4708981"/>
          </a:xfrm>
          <a:prstGeom prst="rect">
            <a:avLst/>
          </a:prstGeom>
          <a:noFill/>
        </p:spPr>
        <p:txBody>
          <a:bodyPr wrap="square" rtlCol="0">
            <a:spAutoFit/>
          </a:bodyPr>
          <a:lstStyle/>
          <a:p>
            <a:pPr lvl="0"/>
            <a:r>
              <a:rPr lang="en-US" sz="4800" dirty="0"/>
              <a:t>                                     The reality of the </a:t>
            </a:r>
          </a:p>
          <a:p>
            <a:pPr lvl="0"/>
            <a:r>
              <a:rPr lang="en-US" sz="4800" dirty="0"/>
              <a:t>                                     aging of our members</a:t>
            </a:r>
          </a:p>
          <a:p>
            <a:pPr lvl="0"/>
            <a:endParaRPr lang="en-US" sz="4800" dirty="0"/>
          </a:p>
          <a:p>
            <a:pPr lvl="0"/>
            <a:endParaRPr lang="en-GB" sz="4800" dirty="0"/>
          </a:p>
          <a:p>
            <a:pPr lvl="0"/>
            <a:r>
              <a:rPr lang="en-US" sz="3600" dirty="0"/>
              <a:t>There has been a drastic </a:t>
            </a:r>
          </a:p>
          <a:p>
            <a:pPr lvl="0"/>
            <a:r>
              <a:rPr lang="en-US" sz="3600" dirty="0"/>
              <a:t>reduction of vocations and </a:t>
            </a:r>
          </a:p>
          <a:p>
            <a:pPr lvl="0"/>
            <a:r>
              <a:rPr lang="en-US" sz="3600" dirty="0"/>
              <a:t>the abandonment by many</a:t>
            </a:r>
            <a:endParaRPr lang="en-GB" sz="3600" dirty="0"/>
          </a:p>
        </p:txBody>
      </p:sp>
      <p:pic>
        <p:nvPicPr>
          <p:cNvPr id="4" name="Picture 3" descr="A small boat in a body of water&#10;&#10;Description automatically generated">
            <a:extLst>
              <a:ext uri="{FF2B5EF4-FFF2-40B4-BE49-F238E27FC236}">
                <a16:creationId xmlns:a16="http://schemas.microsoft.com/office/drawing/2014/main" id="{C6AEEA53-1F9E-4C65-B1A4-CFBDEEDBA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299" y="2692866"/>
            <a:ext cx="5142451" cy="3787788"/>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CBECFBF7-D44B-4686-B070-484DAA66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50" y="476075"/>
            <a:ext cx="4703428" cy="2952925"/>
          </a:xfrm>
          <a:prstGeom prst="rect">
            <a:avLst/>
          </a:prstGeom>
        </p:spPr>
      </p:pic>
    </p:spTree>
    <p:extLst>
      <p:ext uri="{BB962C8B-B14F-4D97-AF65-F5344CB8AC3E}">
        <p14:creationId xmlns:p14="http://schemas.microsoft.com/office/powerpoint/2010/main" val="395634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BCEEA-CE25-480F-A39E-41BDBA47E44D}"/>
              </a:ext>
            </a:extLst>
          </p:cNvPr>
          <p:cNvSpPr txBox="1"/>
          <p:nvPr/>
        </p:nvSpPr>
        <p:spPr>
          <a:xfrm>
            <a:off x="872455" y="335560"/>
            <a:ext cx="10033233" cy="6001643"/>
          </a:xfrm>
          <a:prstGeom prst="rect">
            <a:avLst/>
          </a:prstGeom>
          <a:noFill/>
        </p:spPr>
        <p:txBody>
          <a:bodyPr wrap="square" rtlCol="0">
            <a:spAutoFit/>
          </a:bodyPr>
          <a:lstStyle/>
          <a:p>
            <a:pPr lvl="0"/>
            <a:r>
              <a:rPr lang="en-US" dirty="0"/>
              <a:t> </a:t>
            </a:r>
            <a:r>
              <a:rPr lang="en-US" sz="4800" dirty="0"/>
              <a:t>- difficulty in maintaining traditional works (colleges and universities, hospitals, homes, </a:t>
            </a:r>
          </a:p>
          <a:p>
            <a:pPr lvl="0"/>
            <a:r>
              <a:rPr lang="en-US" sz="4800" dirty="0"/>
              <a:t>parishes, pastoral </a:t>
            </a:r>
          </a:p>
          <a:p>
            <a:pPr lvl="0"/>
            <a:r>
              <a:rPr lang="en-US" sz="4800" dirty="0"/>
              <a:t>and social centers, </a:t>
            </a:r>
          </a:p>
          <a:p>
            <a:pPr lvl="0"/>
            <a:r>
              <a:rPr lang="en-US" sz="4800" dirty="0"/>
              <a:t>missions) due to </a:t>
            </a:r>
          </a:p>
          <a:p>
            <a:pPr lvl="0"/>
            <a:r>
              <a:rPr lang="en-US" sz="4800" dirty="0"/>
              <a:t>lack of personnel </a:t>
            </a:r>
          </a:p>
          <a:p>
            <a:pPr lvl="0"/>
            <a:r>
              <a:rPr lang="en-US" sz="4800" dirty="0"/>
              <a:t>and lack of economic resources </a:t>
            </a:r>
            <a:endParaRPr lang="en-GB" sz="4800" dirty="0"/>
          </a:p>
        </p:txBody>
      </p:sp>
      <p:pic>
        <p:nvPicPr>
          <p:cNvPr id="3" name="Picture 13" descr=" Fondos de Pantalla · Fondos de informática · Windows 7 &#10; Puzzles - Windows 7 Backgrounds">
            <a:extLst>
              <a:ext uri="{FF2B5EF4-FFF2-40B4-BE49-F238E27FC236}">
                <a16:creationId xmlns:a16="http://schemas.microsoft.com/office/drawing/2014/main" id="{4B009B95-AB27-4967-AD32-A33266334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737" y="1929467"/>
            <a:ext cx="5821958" cy="35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4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D2567-3E53-40E3-8E5C-4D63A8474D1F}"/>
              </a:ext>
            </a:extLst>
          </p:cNvPr>
          <p:cNvSpPr txBox="1"/>
          <p:nvPr/>
        </p:nvSpPr>
        <p:spPr>
          <a:xfrm>
            <a:off x="530290" y="612844"/>
            <a:ext cx="11131420" cy="5632311"/>
          </a:xfrm>
          <a:prstGeom prst="rect">
            <a:avLst/>
          </a:prstGeom>
          <a:noFill/>
        </p:spPr>
        <p:txBody>
          <a:bodyPr wrap="square" rtlCol="0">
            <a:spAutoFit/>
          </a:bodyPr>
          <a:lstStyle/>
          <a:p>
            <a:r>
              <a:rPr lang="en-US" sz="7200" dirty="0"/>
              <a:t>Perhaps another source of anxiety is </a:t>
            </a:r>
          </a:p>
          <a:p>
            <a:r>
              <a:rPr lang="en-US" sz="7200" dirty="0"/>
              <a:t>the giving back</a:t>
            </a:r>
          </a:p>
          <a:p>
            <a:r>
              <a:rPr lang="en-US" sz="7200" dirty="0"/>
              <a:t>of missions and </a:t>
            </a:r>
          </a:p>
          <a:p>
            <a:r>
              <a:rPr lang="en-US" sz="7200" dirty="0"/>
              <a:t>even the sale of properties. </a:t>
            </a:r>
            <a:endParaRPr lang="en-GB" sz="7200" dirty="0"/>
          </a:p>
        </p:txBody>
      </p:sp>
      <p:pic>
        <p:nvPicPr>
          <p:cNvPr id="4" name="Picture 3" descr="An aerial view of a city&#10;&#10;Description automatically generated">
            <a:extLst>
              <a:ext uri="{FF2B5EF4-FFF2-40B4-BE49-F238E27FC236}">
                <a16:creationId xmlns:a16="http://schemas.microsoft.com/office/drawing/2014/main" id="{C774DFB8-1900-4B5F-887C-A07616E31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514" y="1899556"/>
            <a:ext cx="5200261" cy="3058885"/>
          </a:xfrm>
          <a:prstGeom prst="rect">
            <a:avLst/>
          </a:prstGeom>
        </p:spPr>
      </p:pic>
    </p:spTree>
    <p:extLst>
      <p:ext uri="{BB962C8B-B14F-4D97-AF65-F5344CB8AC3E}">
        <p14:creationId xmlns:p14="http://schemas.microsoft.com/office/powerpoint/2010/main" val="405730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A941C-8A22-4A3A-9DEA-BB6577E587C0}"/>
              </a:ext>
            </a:extLst>
          </p:cNvPr>
          <p:cNvSpPr txBox="1"/>
          <p:nvPr/>
        </p:nvSpPr>
        <p:spPr>
          <a:xfrm>
            <a:off x="1012271" y="428178"/>
            <a:ext cx="10167457" cy="5509200"/>
          </a:xfrm>
          <a:prstGeom prst="rect">
            <a:avLst/>
          </a:prstGeom>
          <a:noFill/>
        </p:spPr>
        <p:txBody>
          <a:bodyPr wrap="square" rtlCol="0">
            <a:spAutoFit/>
          </a:bodyPr>
          <a:lstStyle/>
          <a:p>
            <a:pPr lvl="0"/>
            <a:r>
              <a:rPr lang="en-US" sz="3200" dirty="0"/>
              <a:t>The fact that certain churches are no longer necessary "</a:t>
            </a:r>
            <a:r>
              <a:rPr lang="en-US" sz="3200" i="1" dirty="0"/>
              <a:t>should be received in the Church not with anxiety but as a sign of the times that invites us to reflect and forces us to adapt</a:t>
            </a:r>
            <a:r>
              <a:rPr lang="en-US" sz="3200" dirty="0"/>
              <a:t>."  </a:t>
            </a:r>
          </a:p>
          <a:p>
            <a:pPr lvl="0"/>
            <a:r>
              <a:rPr lang="en-US" sz="3200" dirty="0">
                <a:latin typeface="Times New Roman" panose="02020603050405020304" pitchFamily="18" charset="0"/>
                <a:cs typeface="Times New Roman" panose="02020603050405020304" pitchFamily="18" charset="0"/>
              </a:rPr>
              <a:t>The Pope comments that there is a constant Church teaching that the goods of the Church </a:t>
            </a:r>
            <a:r>
              <a:rPr lang="en-US" sz="3200" u="sng" dirty="0">
                <a:latin typeface="Times New Roman" panose="02020603050405020304" pitchFamily="18" charset="0"/>
                <a:cs typeface="Times New Roman" panose="02020603050405020304" pitchFamily="18" charset="0"/>
              </a:rPr>
              <a:t>do not have an absolute value </a:t>
            </a:r>
            <a:r>
              <a:rPr lang="en-US" sz="3200" dirty="0">
                <a:latin typeface="Times New Roman" panose="02020603050405020304" pitchFamily="18" charset="0"/>
                <a:cs typeface="Times New Roman" panose="02020603050405020304" pitchFamily="18" charset="0"/>
              </a:rPr>
              <a:t>and that decommissioned Churches and properties should be destined </a:t>
            </a:r>
            <a:r>
              <a:rPr lang="en-US" sz="3200" u="sng" dirty="0">
                <a:latin typeface="Times New Roman" panose="02020603050405020304" pitchFamily="18" charset="0"/>
                <a:cs typeface="Times New Roman" panose="02020603050405020304" pitchFamily="18" charset="0"/>
              </a:rPr>
              <a:t>for the poor </a:t>
            </a:r>
            <a:r>
              <a:rPr lang="en-US" sz="3200" dirty="0">
                <a:latin typeface="Times New Roman" panose="02020603050405020304" pitchFamily="18" charset="0"/>
                <a:cs typeface="Times New Roman" panose="02020603050405020304" pitchFamily="18" charset="0"/>
              </a:rPr>
              <a:t>rather than to </a:t>
            </a:r>
            <a:r>
              <a:rPr lang="en-US" sz="3200" u="sng" dirty="0">
                <a:latin typeface="Times New Roman" panose="02020603050405020304" pitchFamily="18" charset="0"/>
                <a:cs typeface="Times New Roman" panose="02020603050405020304" pitchFamily="18" charset="0"/>
              </a:rPr>
              <a:t>commerce</a:t>
            </a:r>
            <a:r>
              <a:rPr lang="en-US" sz="3200" dirty="0">
                <a:latin typeface="Times New Roman" panose="02020603050405020304" pitchFamily="18" charset="0"/>
                <a:cs typeface="Times New Roman" panose="02020603050405020304" pitchFamily="18" charset="0"/>
              </a:rPr>
              <a:t> (message of Pope Francis to the Vatican sponsored Congress in Rome, November, 2018, “</a:t>
            </a:r>
            <a:r>
              <a:rPr lang="en-US" sz="3200" i="1" dirty="0">
                <a:latin typeface="Times New Roman" panose="02020603050405020304" pitchFamily="18" charset="0"/>
                <a:cs typeface="Times New Roman" panose="02020603050405020304" pitchFamily="18" charset="0"/>
              </a:rPr>
              <a:t>God does not live here anymore</a:t>
            </a:r>
            <a:r>
              <a:rPr lang="en-US" sz="3200" dirty="0">
                <a:latin typeface="Times New Roman" panose="02020603050405020304" pitchFamily="18" charset="0"/>
                <a:cs typeface="Times New Roman" panose="02020603050405020304" pitchFamily="18" charset="0"/>
              </a:rPr>
              <a:t>”,  on the sale and use of Church properties).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72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13FEF-62BF-4CDF-8EB1-EF26A00DA200}"/>
              </a:ext>
            </a:extLst>
          </p:cNvPr>
          <p:cNvSpPr txBox="1"/>
          <p:nvPr/>
        </p:nvSpPr>
        <p:spPr>
          <a:xfrm>
            <a:off x="813732" y="721453"/>
            <a:ext cx="10368793" cy="5816977"/>
          </a:xfrm>
          <a:prstGeom prst="rect">
            <a:avLst/>
          </a:prstGeom>
          <a:noFill/>
        </p:spPr>
        <p:txBody>
          <a:bodyPr wrap="square" rtlCol="0">
            <a:spAutoFit/>
          </a:bodyPr>
          <a:lstStyle/>
          <a:p>
            <a:r>
              <a:rPr lang="en-US" sz="4800" dirty="0"/>
              <a:t>It is interesting that in Germany more than 500 churches were closed in the country between 2000 and 2017.  One third were demolished, and the rest sold or destined for other uses, unfortunately among the other uses are garages, discos, ice cream parlors, etc.</a:t>
            </a:r>
            <a:r>
              <a:rPr lang="en-US" sz="3600" dirty="0"/>
              <a:t> </a:t>
            </a:r>
          </a:p>
          <a:p>
            <a:endParaRPr lang="en-GB" sz="3600" dirty="0"/>
          </a:p>
        </p:txBody>
      </p:sp>
    </p:spTree>
    <p:extLst>
      <p:ext uri="{BB962C8B-B14F-4D97-AF65-F5344CB8AC3E}">
        <p14:creationId xmlns:p14="http://schemas.microsoft.com/office/powerpoint/2010/main" val="113546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97195-1510-4F80-930A-C475033E21E4}"/>
              </a:ext>
            </a:extLst>
          </p:cNvPr>
          <p:cNvSpPr txBox="1"/>
          <p:nvPr/>
        </p:nvSpPr>
        <p:spPr>
          <a:xfrm>
            <a:off x="889233" y="755009"/>
            <a:ext cx="10301681" cy="5632311"/>
          </a:xfrm>
          <a:prstGeom prst="rect">
            <a:avLst/>
          </a:prstGeom>
          <a:noFill/>
        </p:spPr>
        <p:txBody>
          <a:bodyPr wrap="square" rtlCol="0">
            <a:spAutoFit/>
          </a:bodyPr>
          <a:lstStyle/>
          <a:p>
            <a:r>
              <a:rPr lang="en-US" sz="7200" dirty="0"/>
              <a:t>In Holland, it is estimated that two-thirds of the 1,600 Catholic churches will be closed in the next 10 years.</a:t>
            </a:r>
            <a:endParaRPr lang="en-GB" sz="7200" dirty="0"/>
          </a:p>
        </p:txBody>
      </p:sp>
    </p:spTree>
    <p:extLst>
      <p:ext uri="{BB962C8B-B14F-4D97-AF65-F5344CB8AC3E}">
        <p14:creationId xmlns:p14="http://schemas.microsoft.com/office/powerpoint/2010/main" val="59486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1514</Words>
  <Application>Microsoft Office PowerPoint</Application>
  <PresentationFormat>Widescreen</PresentationFormat>
  <Paragraphs>163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Algerian</vt:lpstr>
      <vt:lpstr>Arial</vt:lpstr>
      <vt:lpstr>Arial Nova Cond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Rodríguez Delgado</dc:creator>
  <cp:lastModifiedBy>Manuel Rodríguez Delgado</cp:lastModifiedBy>
  <cp:revision>38</cp:revision>
  <dcterms:created xsi:type="dcterms:W3CDTF">2018-12-30T10:15:02Z</dcterms:created>
  <dcterms:modified xsi:type="dcterms:W3CDTF">2020-08-03T06:58:53Z</dcterms:modified>
</cp:coreProperties>
</file>