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0" r:id="rId15"/>
    <p:sldId id="269" r:id="rId16"/>
    <p:sldId id="271"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44" autoAdjust="0"/>
    <p:restoredTop sz="94660"/>
  </p:normalViewPr>
  <p:slideViewPr>
    <p:cSldViewPr snapToGrid="0">
      <p:cViewPr varScale="1">
        <p:scale>
          <a:sx n="114" d="100"/>
          <a:sy n="114" d="100"/>
        </p:scale>
        <p:origin x="180"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9160E8-D809-48C0-834B-79CC684BEDF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F7CB758-231F-41F3-8CDF-3A6E74BC0CE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BD9B6D4-14E8-4FBE-8ECE-E6A0B7650285}"/>
              </a:ext>
            </a:extLst>
          </p:cNvPr>
          <p:cNvSpPr>
            <a:spLocks noGrp="1"/>
          </p:cNvSpPr>
          <p:nvPr>
            <p:ph type="dt" sz="half" idx="10"/>
          </p:nvPr>
        </p:nvSpPr>
        <p:spPr/>
        <p:txBody>
          <a:bodyPr/>
          <a:lstStyle/>
          <a:p>
            <a:fld id="{1F496BD5-74AB-4EFF-8C50-CD1443034B2C}" type="datetimeFigureOut">
              <a:rPr lang="en-US" smtClean="0"/>
              <a:t>9/21/2020</a:t>
            </a:fld>
            <a:endParaRPr lang="en-US"/>
          </a:p>
        </p:txBody>
      </p:sp>
      <p:sp>
        <p:nvSpPr>
          <p:cNvPr id="5" name="Footer Placeholder 4">
            <a:extLst>
              <a:ext uri="{FF2B5EF4-FFF2-40B4-BE49-F238E27FC236}">
                <a16:creationId xmlns:a16="http://schemas.microsoft.com/office/drawing/2014/main" id="{46EE7A11-3280-410C-95BA-4D206A3CC1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C7F5312-63F6-47B5-AF6D-21276FCFAEEE}"/>
              </a:ext>
            </a:extLst>
          </p:cNvPr>
          <p:cNvSpPr>
            <a:spLocks noGrp="1"/>
          </p:cNvSpPr>
          <p:nvPr>
            <p:ph type="sldNum" sz="quarter" idx="12"/>
          </p:nvPr>
        </p:nvSpPr>
        <p:spPr/>
        <p:txBody>
          <a:bodyPr/>
          <a:lstStyle/>
          <a:p>
            <a:fld id="{701B30BE-2A67-41D0-87F8-9DB7C7DE23DC}" type="slidenum">
              <a:rPr lang="en-US" smtClean="0"/>
              <a:t>‹#›</a:t>
            </a:fld>
            <a:endParaRPr lang="en-US"/>
          </a:p>
        </p:txBody>
      </p:sp>
    </p:spTree>
    <p:extLst>
      <p:ext uri="{BB962C8B-B14F-4D97-AF65-F5344CB8AC3E}">
        <p14:creationId xmlns:p14="http://schemas.microsoft.com/office/powerpoint/2010/main" val="2713631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C2921-AF02-4622-A66A-8340B09DAA6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90C6E87-51EC-4916-8FFC-09CC072A7CA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736E555-F41D-48C6-A9D9-C788C4186C9C}"/>
              </a:ext>
            </a:extLst>
          </p:cNvPr>
          <p:cNvSpPr>
            <a:spLocks noGrp="1"/>
          </p:cNvSpPr>
          <p:nvPr>
            <p:ph type="dt" sz="half" idx="10"/>
          </p:nvPr>
        </p:nvSpPr>
        <p:spPr/>
        <p:txBody>
          <a:bodyPr/>
          <a:lstStyle/>
          <a:p>
            <a:fld id="{1F496BD5-74AB-4EFF-8C50-CD1443034B2C}" type="datetimeFigureOut">
              <a:rPr lang="en-US" smtClean="0"/>
              <a:t>9/21/2020</a:t>
            </a:fld>
            <a:endParaRPr lang="en-US"/>
          </a:p>
        </p:txBody>
      </p:sp>
      <p:sp>
        <p:nvSpPr>
          <p:cNvPr id="5" name="Footer Placeholder 4">
            <a:extLst>
              <a:ext uri="{FF2B5EF4-FFF2-40B4-BE49-F238E27FC236}">
                <a16:creationId xmlns:a16="http://schemas.microsoft.com/office/drawing/2014/main" id="{C5176982-E784-4235-80C6-094763D2B5F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9B150F-73C0-4D5A-B663-E93764B48730}"/>
              </a:ext>
            </a:extLst>
          </p:cNvPr>
          <p:cNvSpPr>
            <a:spLocks noGrp="1"/>
          </p:cNvSpPr>
          <p:nvPr>
            <p:ph type="sldNum" sz="quarter" idx="12"/>
          </p:nvPr>
        </p:nvSpPr>
        <p:spPr/>
        <p:txBody>
          <a:bodyPr/>
          <a:lstStyle/>
          <a:p>
            <a:fld id="{701B30BE-2A67-41D0-87F8-9DB7C7DE23DC}" type="slidenum">
              <a:rPr lang="en-US" smtClean="0"/>
              <a:t>‹#›</a:t>
            </a:fld>
            <a:endParaRPr lang="en-US"/>
          </a:p>
        </p:txBody>
      </p:sp>
    </p:spTree>
    <p:extLst>
      <p:ext uri="{BB962C8B-B14F-4D97-AF65-F5344CB8AC3E}">
        <p14:creationId xmlns:p14="http://schemas.microsoft.com/office/powerpoint/2010/main" val="25226691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AF0BEB7-4598-4CF9-9EF9-9E4E0133DFB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DF95BA2-F57B-4E52-8504-141602A1B20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04D405-7284-4D7A-B7CB-905770CE9EC0}"/>
              </a:ext>
            </a:extLst>
          </p:cNvPr>
          <p:cNvSpPr>
            <a:spLocks noGrp="1"/>
          </p:cNvSpPr>
          <p:nvPr>
            <p:ph type="dt" sz="half" idx="10"/>
          </p:nvPr>
        </p:nvSpPr>
        <p:spPr/>
        <p:txBody>
          <a:bodyPr/>
          <a:lstStyle/>
          <a:p>
            <a:fld id="{1F496BD5-74AB-4EFF-8C50-CD1443034B2C}" type="datetimeFigureOut">
              <a:rPr lang="en-US" smtClean="0"/>
              <a:t>9/21/2020</a:t>
            </a:fld>
            <a:endParaRPr lang="en-US"/>
          </a:p>
        </p:txBody>
      </p:sp>
      <p:sp>
        <p:nvSpPr>
          <p:cNvPr id="5" name="Footer Placeholder 4">
            <a:extLst>
              <a:ext uri="{FF2B5EF4-FFF2-40B4-BE49-F238E27FC236}">
                <a16:creationId xmlns:a16="http://schemas.microsoft.com/office/drawing/2014/main" id="{B338AE4A-C8CD-4CE3-AE23-33744C5919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14C3B4-CAC1-4820-8E72-FE4B0A4CB7EA}"/>
              </a:ext>
            </a:extLst>
          </p:cNvPr>
          <p:cNvSpPr>
            <a:spLocks noGrp="1"/>
          </p:cNvSpPr>
          <p:nvPr>
            <p:ph type="sldNum" sz="quarter" idx="12"/>
          </p:nvPr>
        </p:nvSpPr>
        <p:spPr/>
        <p:txBody>
          <a:bodyPr/>
          <a:lstStyle/>
          <a:p>
            <a:fld id="{701B30BE-2A67-41D0-87F8-9DB7C7DE23DC}" type="slidenum">
              <a:rPr lang="en-US" smtClean="0"/>
              <a:t>‹#›</a:t>
            </a:fld>
            <a:endParaRPr lang="en-US"/>
          </a:p>
        </p:txBody>
      </p:sp>
    </p:spTree>
    <p:extLst>
      <p:ext uri="{BB962C8B-B14F-4D97-AF65-F5344CB8AC3E}">
        <p14:creationId xmlns:p14="http://schemas.microsoft.com/office/powerpoint/2010/main" val="13901368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D0169E-6C9D-417B-B0ED-95CB883D5C6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2FA1841-F97D-4FE2-B31D-769FF94AC90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7B140F-24C2-4529-AC69-E1BED78E2698}"/>
              </a:ext>
            </a:extLst>
          </p:cNvPr>
          <p:cNvSpPr>
            <a:spLocks noGrp="1"/>
          </p:cNvSpPr>
          <p:nvPr>
            <p:ph type="dt" sz="half" idx="10"/>
          </p:nvPr>
        </p:nvSpPr>
        <p:spPr/>
        <p:txBody>
          <a:bodyPr/>
          <a:lstStyle/>
          <a:p>
            <a:fld id="{1F496BD5-74AB-4EFF-8C50-CD1443034B2C}" type="datetimeFigureOut">
              <a:rPr lang="en-US" smtClean="0"/>
              <a:t>9/21/2020</a:t>
            </a:fld>
            <a:endParaRPr lang="en-US"/>
          </a:p>
        </p:txBody>
      </p:sp>
      <p:sp>
        <p:nvSpPr>
          <p:cNvPr id="5" name="Footer Placeholder 4">
            <a:extLst>
              <a:ext uri="{FF2B5EF4-FFF2-40B4-BE49-F238E27FC236}">
                <a16:creationId xmlns:a16="http://schemas.microsoft.com/office/drawing/2014/main" id="{F42AE180-31AA-4884-935E-6758569965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394DAA-BBAB-48D5-98EB-8249FF3438D2}"/>
              </a:ext>
            </a:extLst>
          </p:cNvPr>
          <p:cNvSpPr>
            <a:spLocks noGrp="1"/>
          </p:cNvSpPr>
          <p:nvPr>
            <p:ph type="sldNum" sz="quarter" idx="12"/>
          </p:nvPr>
        </p:nvSpPr>
        <p:spPr/>
        <p:txBody>
          <a:bodyPr/>
          <a:lstStyle/>
          <a:p>
            <a:fld id="{701B30BE-2A67-41D0-87F8-9DB7C7DE23DC}" type="slidenum">
              <a:rPr lang="en-US" smtClean="0"/>
              <a:t>‹#›</a:t>
            </a:fld>
            <a:endParaRPr lang="en-US"/>
          </a:p>
        </p:txBody>
      </p:sp>
    </p:spTree>
    <p:extLst>
      <p:ext uri="{BB962C8B-B14F-4D97-AF65-F5344CB8AC3E}">
        <p14:creationId xmlns:p14="http://schemas.microsoft.com/office/powerpoint/2010/main" val="14436205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1AB6DE-7E9B-47C2-812B-5ACCE772C8D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25E8B1B-A4EC-438B-9E46-2248C7A2F9B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7646E1F-A61E-494D-8158-467CFCD1BDA6}"/>
              </a:ext>
            </a:extLst>
          </p:cNvPr>
          <p:cNvSpPr>
            <a:spLocks noGrp="1"/>
          </p:cNvSpPr>
          <p:nvPr>
            <p:ph type="dt" sz="half" idx="10"/>
          </p:nvPr>
        </p:nvSpPr>
        <p:spPr/>
        <p:txBody>
          <a:bodyPr/>
          <a:lstStyle/>
          <a:p>
            <a:fld id="{1F496BD5-74AB-4EFF-8C50-CD1443034B2C}" type="datetimeFigureOut">
              <a:rPr lang="en-US" smtClean="0"/>
              <a:t>9/21/2020</a:t>
            </a:fld>
            <a:endParaRPr lang="en-US"/>
          </a:p>
        </p:txBody>
      </p:sp>
      <p:sp>
        <p:nvSpPr>
          <p:cNvPr id="5" name="Footer Placeholder 4">
            <a:extLst>
              <a:ext uri="{FF2B5EF4-FFF2-40B4-BE49-F238E27FC236}">
                <a16:creationId xmlns:a16="http://schemas.microsoft.com/office/drawing/2014/main" id="{CDFCA1C5-775B-47F5-B38A-896BE10E3A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21FA81-D5E2-4E24-9665-70B6E8BDA897}"/>
              </a:ext>
            </a:extLst>
          </p:cNvPr>
          <p:cNvSpPr>
            <a:spLocks noGrp="1"/>
          </p:cNvSpPr>
          <p:nvPr>
            <p:ph type="sldNum" sz="quarter" idx="12"/>
          </p:nvPr>
        </p:nvSpPr>
        <p:spPr/>
        <p:txBody>
          <a:bodyPr/>
          <a:lstStyle/>
          <a:p>
            <a:fld id="{701B30BE-2A67-41D0-87F8-9DB7C7DE23DC}" type="slidenum">
              <a:rPr lang="en-US" smtClean="0"/>
              <a:t>‹#›</a:t>
            </a:fld>
            <a:endParaRPr lang="en-US"/>
          </a:p>
        </p:txBody>
      </p:sp>
    </p:spTree>
    <p:extLst>
      <p:ext uri="{BB962C8B-B14F-4D97-AF65-F5344CB8AC3E}">
        <p14:creationId xmlns:p14="http://schemas.microsoft.com/office/powerpoint/2010/main" val="2001089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F371A4-7946-4CDF-B0AC-D7BC76F21A4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BE32644-C03F-4A0A-B690-D863A338278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F9A9A86-AC49-4634-A0CC-1DBC0436530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F90D309-883B-4FA2-8C67-93662F229710}"/>
              </a:ext>
            </a:extLst>
          </p:cNvPr>
          <p:cNvSpPr>
            <a:spLocks noGrp="1"/>
          </p:cNvSpPr>
          <p:nvPr>
            <p:ph type="dt" sz="half" idx="10"/>
          </p:nvPr>
        </p:nvSpPr>
        <p:spPr/>
        <p:txBody>
          <a:bodyPr/>
          <a:lstStyle/>
          <a:p>
            <a:fld id="{1F496BD5-74AB-4EFF-8C50-CD1443034B2C}" type="datetimeFigureOut">
              <a:rPr lang="en-US" smtClean="0"/>
              <a:t>9/21/2020</a:t>
            </a:fld>
            <a:endParaRPr lang="en-US"/>
          </a:p>
        </p:txBody>
      </p:sp>
      <p:sp>
        <p:nvSpPr>
          <p:cNvPr id="6" name="Footer Placeholder 5">
            <a:extLst>
              <a:ext uri="{FF2B5EF4-FFF2-40B4-BE49-F238E27FC236}">
                <a16:creationId xmlns:a16="http://schemas.microsoft.com/office/drawing/2014/main" id="{3BA07D58-3B5A-4962-9FDC-6CB12616F8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3D66AB7-6975-4D64-A643-7D62ED8C570C}"/>
              </a:ext>
            </a:extLst>
          </p:cNvPr>
          <p:cNvSpPr>
            <a:spLocks noGrp="1"/>
          </p:cNvSpPr>
          <p:nvPr>
            <p:ph type="sldNum" sz="quarter" idx="12"/>
          </p:nvPr>
        </p:nvSpPr>
        <p:spPr/>
        <p:txBody>
          <a:bodyPr/>
          <a:lstStyle/>
          <a:p>
            <a:fld id="{701B30BE-2A67-41D0-87F8-9DB7C7DE23DC}" type="slidenum">
              <a:rPr lang="en-US" smtClean="0"/>
              <a:t>‹#›</a:t>
            </a:fld>
            <a:endParaRPr lang="en-US"/>
          </a:p>
        </p:txBody>
      </p:sp>
    </p:spTree>
    <p:extLst>
      <p:ext uri="{BB962C8B-B14F-4D97-AF65-F5344CB8AC3E}">
        <p14:creationId xmlns:p14="http://schemas.microsoft.com/office/powerpoint/2010/main" val="33222680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36EC1B-C3B0-4EF4-9D8F-CE44440BBDC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1B4FE2A-3201-4122-AC0F-B493973B82C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3507D1C-8B30-4BE7-8C09-3E79EF1B5B8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A7F4586-2769-45D8-A86C-2C5DED32C52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076EFDC-A608-41FD-9C89-EEA495B430A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4829DDA-32C7-4743-942A-7EA40C58E7DE}"/>
              </a:ext>
            </a:extLst>
          </p:cNvPr>
          <p:cNvSpPr>
            <a:spLocks noGrp="1"/>
          </p:cNvSpPr>
          <p:nvPr>
            <p:ph type="dt" sz="half" idx="10"/>
          </p:nvPr>
        </p:nvSpPr>
        <p:spPr/>
        <p:txBody>
          <a:bodyPr/>
          <a:lstStyle/>
          <a:p>
            <a:fld id="{1F496BD5-74AB-4EFF-8C50-CD1443034B2C}" type="datetimeFigureOut">
              <a:rPr lang="en-US" smtClean="0"/>
              <a:t>9/21/2020</a:t>
            </a:fld>
            <a:endParaRPr lang="en-US"/>
          </a:p>
        </p:txBody>
      </p:sp>
      <p:sp>
        <p:nvSpPr>
          <p:cNvPr id="8" name="Footer Placeholder 7">
            <a:extLst>
              <a:ext uri="{FF2B5EF4-FFF2-40B4-BE49-F238E27FC236}">
                <a16:creationId xmlns:a16="http://schemas.microsoft.com/office/drawing/2014/main" id="{6099BD65-D8FC-4545-B77A-3F6751E8078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94823C8-6C6E-408E-AC9D-4E117824496C}"/>
              </a:ext>
            </a:extLst>
          </p:cNvPr>
          <p:cNvSpPr>
            <a:spLocks noGrp="1"/>
          </p:cNvSpPr>
          <p:nvPr>
            <p:ph type="sldNum" sz="quarter" idx="12"/>
          </p:nvPr>
        </p:nvSpPr>
        <p:spPr/>
        <p:txBody>
          <a:bodyPr/>
          <a:lstStyle/>
          <a:p>
            <a:fld id="{701B30BE-2A67-41D0-87F8-9DB7C7DE23DC}" type="slidenum">
              <a:rPr lang="en-US" smtClean="0"/>
              <a:t>‹#›</a:t>
            </a:fld>
            <a:endParaRPr lang="en-US"/>
          </a:p>
        </p:txBody>
      </p:sp>
    </p:spTree>
    <p:extLst>
      <p:ext uri="{BB962C8B-B14F-4D97-AF65-F5344CB8AC3E}">
        <p14:creationId xmlns:p14="http://schemas.microsoft.com/office/powerpoint/2010/main" val="24334284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B55BC5-FF96-4BDC-A0A5-367F23FBA27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DF5C2F1-75A3-4315-A4E5-98FCD2300E20}"/>
              </a:ext>
            </a:extLst>
          </p:cNvPr>
          <p:cNvSpPr>
            <a:spLocks noGrp="1"/>
          </p:cNvSpPr>
          <p:nvPr>
            <p:ph type="dt" sz="half" idx="10"/>
          </p:nvPr>
        </p:nvSpPr>
        <p:spPr/>
        <p:txBody>
          <a:bodyPr/>
          <a:lstStyle/>
          <a:p>
            <a:fld id="{1F496BD5-74AB-4EFF-8C50-CD1443034B2C}" type="datetimeFigureOut">
              <a:rPr lang="en-US" smtClean="0"/>
              <a:t>9/21/2020</a:t>
            </a:fld>
            <a:endParaRPr lang="en-US"/>
          </a:p>
        </p:txBody>
      </p:sp>
      <p:sp>
        <p:nvSpPr>
          <p:cNvPr id="4" name="Footer Placeholder 3">
            <a:extLst>
              <a:ext uri="{FF2B5EF4-FFF2-40B4-BE49-F238E27FC236}">
                <a16:creationId xmlns:a16="http://schemas.microsoft.com/office/drawing/2014/main" id="{DDDA023A-3664-48C5-945A-1F0A842BB5C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EA95542-2A49-42FE-BB7A-13A07BF7A1C2}"/>
              </a:ext>
            </a:extLst>
          </p:cNvPr>
          <p:cNvSpPr>
            <a:spLocks noGrp="1"/>
          </p:cNvSpPr>
          <p:nvPr>
            <p:ph type="sldNum" sz="quarter" idx="12"/>
          </p:nvPr>
        </p:nvSpPr>
        <p:spPr/>
        <p:txBody>
          <a:bodyPr/>
          <a:lstStyle/>
          <a:p>
            <a:fld id="{701B30BE-2A67-41D0-87F8-9DB7C7DE23DC}" type="slidenum">
              <a:rPr lang="en-US" smtClean="0"/>
              <a:t>‹#›</a:t>
            </a:fld>
            <a:endParaRPr lang="en-US"/>
          </a:p>
        </p:txBody>
      </p:sp>
    </p:spTree>
    <p:extLst>
      <p:ext uri="{BB962C8B-B14F-4D97-AF65-F5344CB8AC3E}">
        <p14:creationId xmlns:p14="http://schemas.microsoft.com/office/powerpoint/2010/main" val="39476878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6AAC254-D181-48BA-BB40-21F897D3BF17}"/>
              </a:ext>
            </a:extLst>
          </p:cNvPr>
          <p:cNvSpPr>
            <a:spLocks noGrp="1"/>
          </p:cNvSpPr>
          <p:nvPr>
            <p:ph type="dt" sz="half" idx="10"/>
          </p:nvPr>
        </p:nvSpPr>
        <p:spPr/>
        <p:txBody>
          <a:bodyPr/>
          <a:lstStyle/>
          <a:p>
            <a:fld id="{1F496BD5-74AB-4EFF-8C50-CD1443034B2C}" type="datetimeFigureOut">
              <a:rPr lang="en-US" smtClean="0"/>
              <a:t>9/21/2020</a:t>
            </a:fld>
            <a:endParaRPr lang="en-US"/>
          </a:p>
        </p:txBody>
      </p:sp>
      <p:sp>
        <p:nvSpPr>
          <p:cNvPr id="3" name="Footer Placeholder 2">
            <a:extLst>
              <a:ext uri="{FF2B5EF4-FFF2-40B4-BE49-F238E27FC236}">
                <a16:creationId xmlns:a16="http://schemas.microsoft.com/office/drawing/2014/main" id="{1A37B20D-C46D-47C4-A838-DD70EFC47D2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9C81952-7CC4-4B4A-A9E1-00C4B0397FDC}"/>
              </a:ext>
            </a:extLst>
          </p:cNvPr>
          <p:cNvSpPr>
            <a:spLocks noGrp="1"/>
          </p:cNvSpPr>
          <p:nvPr>
            <p:ph type="sldNum" sz="quarter" idx="12"/>
          </p:nvPr>
        </p:nvSpPr>
        <p:spPr/>
        <p:txBody>
          <a:bodyPr/>
          <a:lstStyle/>
          <a:p>
            <a:fld id="{701B30BE-2A67-41D0-87F8-9DB7C7DE23DC}" type="slidenum">
              <a:rPr lang="en-US" smtClean="0"/>
              <a:t>‹#›</a:t>
            </a:fld>
            <a:endParaRPr lang="en-US"/>
          </a:p>
        </p:txBody>
      </p:sp>
    </p:spTree>
    <p:extLst>
      <p:ext uri="{BB962C8B-B14F-4D97-AF65-F5344CB8AC3E}">
        <p14:creationId xmlns:p14="http://schemas.microsoft.com/office/powerpoint/2010/main" val="4424618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9FA52-FFDD-4E2D-82BB-7269CA40EED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88EA63E-31CA-4704-8AAE-B16BC5E19FF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282AD0D-38DB-4342-A978-5B9A3C8A76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D030BE4-00A0-4227-9BDC-D7092FBB1972}"/>
              </a:ext>
            </a:extLst>
          </p:cNvPr>
          <p:cNvSpPr>
            <a:spLocks noGrp="1"/>
          </p:cNvSpPr>
          <p:nvPr>
            <p:ph type="dt" sz="half" idx="10"/>
          </p:nvPr>
        </p:nvSpPr>
        <p:spPr/>
        <p:txBody>
          <a:bodyPr/>
          <a:lstStyle/>
          <a:p>
            <a:fld id="{1F496BD5-74AB-4EFF-8C50-CD1443034B2C}" type="datetimeFigureOut">
              <a:rPr lang="en-US" smtClean="0"/>
              <a:t>9/21/2020</a:t>
            </a:fld>
            <a:endParaRPr lang="en-US"/>
          </a:p>
        </p:txBody>
      </p:sp>
      <p:sp>
        <p:nvSpPr>
          <p:cNvPr id="6" name="Footer Placeholder 5">
            <a:extLst>
              <a:ext uri="{FF2B5EF4-FFF2-40B4-BE49-F238E27FC236}">
                <a16:creationId xmlns:a16="http://schemas.microsoft.com/office/drawing/2014/main" id="{20A90778-1E07-414C-863B-2CFF49FB38C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D3926E9-9EAB-4BBD-B57D-A00D99FB3B44}"/>
              </a:ext>
            </a:extLst>
          </p:cNvPr>
          <p:cNvSpPr>
            <a:spLocks noGrp="1"/>
          </p:cNvSpPr>
          <p:nvPr>
            <p:ph type="sldNum" sz="quarter" idx="12"/>
          </p:nvPr>
        </p:nvSpPr>
        <p:spPr/>
        <p:txBody>
          <a:bodyPr/>
          <a:lstStyle/>
          <a:p>
            <a:fld id="{701B30BE-2A67-41D0-87F8-9DB7C7DE23DC}" type="slidenum">
              <a:rPr lang="en-US" smtClean="0"/>
              <a:t>‹#›</a:t>
            </a:fld>
            <a:endParaRPr lang="en-US"/>
          </a:p>
        </p:txBody>
      </p:sp>
    </p:spTree>
    <p:extLst>
      <p:ext uri="{BB962C8B-B14F-4D97-AF65-F5344CB8AC3E}">
        <p14:creationId xmlns:p14="http://schemas.microsoft.com/office/powerpoint/2010/main" val="11076394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80E30-770C-40D8-B407-9B0807D4BC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E5B9818-9D5B-4DEE-B51D-7657ACFEB81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387CB1C-82CC-4FCD-8780-97344A5186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80DA5BA-03F8-4D5D-8C66-16F391691592}"/>
              </a:ext>
            </a:extLst>
          </p:cNvPr>
          <p:cNvSpPr>
            <a:spLocks noGrp="1"/>
          </p:cNvSpPr>
          <p:nvPr>
            <p:ph type="dt" sz="half" idx="10"/>
          </p:nvPr>
        </p:nvSpPr>
        <p:spPr/>
        <p:txBody>
          <a:bodyPr/>
          <a:lstStyle/>
          <a:p>
            <a:fld id="{1F496BD5-74AB-4EFF-8C50-CD1443034B2C}" type="datetimeFigureOut">
              <a:rPr lang="en-US" smtClean="0"/>
              <a:t>9/21/2020</a:t>
            </a:fld>
            <a:endParaRPr lang="en-US"/>
          </a:p>
        </p:txBody>
      </p:sp>
      <p:sp>
        <p:nvSpPr>
          <p:cNvPr id="6" name="Footer Placeholder 5">
            <a:extLst>
              <a:ext uri="{FF2B5EF4-FFF2-40B4-BE49-F238E27FC236}">
                <a16:creationId xmlns:a16="http://schemas.microsoft.com/office/drawing/2014/main" id="{577BDFCA-60F8-4894-B831-844DF69E6E0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0081F97-0AAB-4BC3-BA3F-C0D42F7018AD}"/>
              </a:ext>
            </a:extLst>
          </p:cNvPr>
          <p:cNvSpPr>
            <a:spLocks noGrp="1"/>
          </p:cNvSpPr>
          <p:nvPr>
            <p:ph type="sldNum" sz="quarter" idx="12"/>
          </p:nvPr>
        </p:nvSpPr>
        <p:spPr/>
        <p:txBody>
          <a:bodyPr/>
          <a:lstStyle/>
          <a:p>
            <a:fld id="{701B30BE-2A67-41D0-87F8-9DB7C7DE23DC}" type="slidenum">
              <a:rPr lang="en-US" smtClean="0"/>
              <a:t>‹#›</a:t>
            </a:fld>
            <a:endParaRPr lang="en-US"/>
          </a:p>
        </p:txBody>
      </p:sp>
    </p:spTree>
    <p:extLst>
      <p:ext uri="{BB962C8B-B14F-4D97-AF65-F5344CB8AC3E}">
        <p14:creationId xmlns:p14="http://schemas.microsoft.com/office/powerpoint/2010/main" val="7717422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9F16B2-AB6A-4B98-9AA6-A1213178DB2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0C99891-05F8-4EBE-95DE-00E227F55D7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3250127-6AF6-4887-89E8-AFA38D2D4C8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496BD5-74AB-4EFF-8C50-CD1443034B2C}" type="datetimeFigureOut">
              <a:rPr lang="en-US" smtClean="0"/>
              <a:t>9/21/2020</a:t>
            </a:fld>
            <a:endParaRPr lang="en-US"/>
          </a:p>
        </p:txBody>
      </p:sp>
      <p:sp>
        <p:nvSpPr>
          <p:cNvPr id="5" name="Footer Placeholder 4">
            <a:extLst>
              <a:ext uri="{FF2B5EF4-FFF2-40B4-BE49-F238E27FC236}">
                <a16:creationId xmlns:a16="http://schemas.microsoft.com/office/drawing/2014/main" id="{B575B213-1972-485E-BD53-8DFD34D785D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C9465CE-F27D-4D55-BC38-860E01AF8DA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1B30BE-2A67-41D0-87F8-9DB7C7DE23DC}" type="slidenum">
              <a:rPr lang="en-US" smtClean="0"/>
              <a:t>‹#›</a:t>
            </a:fld>
            <a:endParaRPr lang="en-US"/>
          </a:p>
        </p:txBody>
      </p:sp>
    </p:spTree>
    <p:extLst>
      <p:ext uri="{BB962C8B-B14F-4D97-AF65-F5344CB8AC3E}">
        <p14:creationId xmlns:p14="http://schemas.microsoft.com/office/powerpoint/2010/main" val="37712277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discerninghearts.com/catholic-podcasts/st-alphonsus-ligouri-patron-of-confessors-and-theologians-pray-for-them-and-us/" TargetMode="External"/><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hyperlink" Target="https://de.wikipedia.org/wiki/Redemptoristen" TargetMode="Externa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hyperlink" Target="https://en.wikipedia.org/wiki/Alphonsus_Maria_de%27_Liguori" TargetMode="External"/><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s://www.flickr.com/photos/ravenglen/21257250533" TargetMode="External"/><Relationship Id="rId2" Type="http://schemas.openxmlformats.org/officeDocument/2006/relationships/image" Target="../media/image13.jpg"/><Relationship Id="rId1" Type="http://schemas.openxmlformats.org/officeDocument/2006/relationships/slideLayout" Target="../slideLayouts/slideLayout7.xml"/><Relationship Id="rId5" Type="http://schemas.openxmlformats.org/officeDocument/2006/relationships/hyperlink" Target="https://en.wikipedia.org/wiki/Congregation_of_the_Most_Holy_Redeemer" TargetMode="Externa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transforminggrace.wordpress.com/2010/03/02/holy-catholic-and-apostolic/" TargetMode="External"/><Relationship Id="rId2" Type="http://schemas.openxmlformats.org/officeDocument/2006/relationships/image" Target="../media/image16.jpg"/><Relationship Id="rId1" Type="http://schemas.openxmlformats.org/officeDocument/2006/relationships/slideLayout" Target="../slideLayouts/slideLayout7.xml"/><Relationship Id="rId4" Type="http://schemas.openxmlformats.org/officeDocument/2006/relationships/hyperlink" Target="https://creativecommons.org/licenses/by-nd/3.0/"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http://www.internetmonk.com/archive/where-there-is-no-vision" TargetMode="External"/><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hyperlink" Target="http://www.cssr.news/formation/"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mrstoutsblog.blogspot.com/2012/04/1a-global-issues-2012-unit-2-values.html" TargetMode="External"/><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jfi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s://en.wikipedia.org/wiki/Congregation_of_the_Most_Holy_Redeemer" TargetMode="External"/><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s://icondoit.wordpress.com/2010/06/30/small-steps-big-feat/" TargetMode="External"/><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3B45BA1-AD8C-4994-B53E-270F1C506B44}"/>
              </a:ext>
            </a:extLst>
          </p:cNvPr>
          <p:cNvSpPr txBox="1"/>
          <p:nvPr/>
        </p:nvSpPr>
        <p:spPr>
          <a:xfrm>
            <a:off x="4940921" y="4925206"/>
            <a:ext cx="7974138" cy="923330"/>
          </a:xfrm>
          <a:prstGeom prst="rect">
            <a:avLst/>
          </a:prstGeom>
          <a:noFill/>
        </p:spPr>
        <p:txBody>
          <a:bodyPr wrap="square" rtlCol="0">
            <a:spAutoFit/>
          </a:bodyPr>
          <a:lstStyle/>
          <a:p>
            <a:pPr algn="ctr"/>
            <a:r>
              <a:rPr lang="en-US" sz="5400" dirty="0"/>
              <a:t>(</a:t>
            </a:r>
            <a:r>
              <a:rPr lang="en-US" sz="5400" dirty="0" err="1"/>
              <a:t>Actualizada</a:t>
            </a:r>
            <a:r>
              <a:rPr lang="en-US" sz="5400" dirty="0"/>
              <a:t> </a:t>
            </a:r>
            <a:r>
              <a:rPr lang="en-US" sz="5400" dirty="0" err="1"/>
              <a:t>en</a:t>
            </a:r>
            <a:r>
              <a:rPr lang="en-US" sz="5400" dirty="0"/>
              <a:t> 2020)</a:t>
            </a:r>
          </a:p>
        </p:txBody>
      </p:sp>
      <p:pic>
        <p:nvPicPr>
          <p:cNvPr id="6" name="Picture 5" descr="A picture containing indoor, cat, sitting, table&#10;&#10;Description automatically generated">
            <a:extLst>
              <a:ext uri="{FF2B5EF4-FFF2-40B4-BE49-F238E27FC236}">
                <a16:creationId xmlns:a16="http://schemas.microsoft.com/office/drawing/2014/main" id="{61F42DE4-957C-49AA-9A4F-1F8169AD46C5}"/>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81526" y="1752493"/>
            <a:ext cx="4692223" cy="4371860"/>
          </a:xfrm>
          <a:prstGeom prst="rect">
            <a:avLst/>
          </a:prstGeom>
        </p:spPr>
      </p:pic>
      <p:sp>
        <p:nvSpPr>
          <p:cNvPr id="8" name="TextBox 7">
            <a:extLst>
              <a:ext uri="{FF2B5EF4-FFF2-40B4-BE49-F238E27FC236}">
                <a16:creationId xmlns:a16="http://schemas.microsoft.com/office/drawing/2014/main" id="{7AECB726-7D2D-467E-8898-63B6111F45E4}"/>
              </a:ext>
            </a:extLst>
          </p:cNvPr>
          <p:cNvSpPr txBox="1"/>
          <p:nvPr/>
        </p:nvSpPr>
        <p:spPr>
          <a:xfrm>
            <a:off x="1026694" y="575010"/>
            <a:ext cx="10583779" cy="1015663"/>
          </a:xfrm>
          <a:prstGeom prst="rect">
            <a:avLst/>
          </a:prstGeom>
          <a:noFill/>
        </p:spPr>
        <p:txBody>
          <a:bodyPr wrap="square" rtlCol="0">
            <a:spAutoFit/>
          </a:bodyPr>
          <a:lstStyle/>
          <a:p>
            <a:r>
              <a:rPr lang="en-US" sz="6000" i="1" dirty="0"/>
              <a:t>RATIO FORMATIONIS GENERALIS</a:t>
            </a:r>
          </a:p>
        </p:txBody>
      </p:sp>
      <p:pic>
        <p:nvPicPr>
          <p:cNvPr id="10" name="Picture 9" descr="A close up of a tool&#10;&#10;Description automatically generated">
            <a:extLst>
              <a:ext uri="{FF2B5EF4-FFF2-40B4-BE49-F238E27FC236}">
                <a16:creationId xmlns:a16="http://schemas.microsoft.com/office/drawing/2014/main" id="{6886D726-85EB-4019-A711-4050AB0D5B3E}"/>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7071360" y="1752493"/>
            <a:ext cx="3713261" cy="3010893"/>
          </a:xfrm>
          <a:prstGeom prst="rect">
            <a:avLst/>
          </a:prstGeom>
        </p:spPr>
      </p:pic>
    </p:spTree>
    <p:extLst>
      <p:ext uri="{BB962C8B-B14F-4D97-AF65-F5344CB8AC3E}">
        <p14:creationId xmlns:p14="http://schemas.microsoft.com/office/powerpoint/2010/main" val="7067483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5082239-A271-4384-8EF7-DBCA7DA6DC4D}"/>
              </a:ext>
            </a:extLst>
          </p:cNvPr>
          <p:cNvSpPr txBox="1"/>
          <p:nvPr/>
        </p:nvSpPr>
        <p:spPr>
          <a:xfrm>
            <a:off x="5040651" y="797510"/>
            <a:ext cx="6550731" cy="5632311"/>
          </a:xfrm>
          <a:prstGeom prst="rect">
            <a:avLst/>
          </a:prstGeom>
          <a:noFill/>
        </p:spPr>
        <p:txBody>
          <a:bodyPr wrap="square" rtlCol="0">
            <a:spAutoFit/>
          </a:bodyPr>
          <a:lstStyle/>
          <a:p>
            <a:pPr algn="ctr"/>
            <a:r>
              <a:rPr lang="en-US" sz="2400" b="1" dirty="0"/>
              <a:t>El </a:t>
            </a:r>
            <a:r>
              <a:rPr lang="en-US" sz="2400" b="1" dirty="0" err="1"/>
              <a:t>perfil</a:t>
            </a:r>
            <a:r>
              <a:rPr lang="en-US" sz="2400" b="1" dirty="0"/>
              <a:t> del </a:t>
            </a:r>
            <a:r>
              <a:rPr lang="en-US" sz="2400" b="1" dirty="0" err="1"/>
              <a:t>congregado</a:t>
            </a:r>
            <a:r>
              <a:rPr lang="en-US" sz="2400" b="1" dirty="0"/>
              <a:t> </a:t>
            </a:r>
            <a:r>
              <a:rPr lang="en-US" sz="2400" b="1" dirty="0" err="1"/>
              <a:t>redentorista</a:t>
            </a:r>
            <a:r>
              <a:rPr lang="en-US" sz="2400" b="1" dirty="0"/>
              <a:t> </a:t>
            </a:r>
            <a:r>
              <a:rPr lang="en-US" sz="2400" b="1" dirty="0" err="1"/>
              <a:t>formado</a:t>
            </a:r>
            <a:r>
              <a:rPr lang="en-US" sz="2400" b="1" dirty="0"/>
              <a:t> por la </a:t>
            </a:r>
            <a:r>
              <a:rPr lang="en-US" sz="2400" b="1" dirty="0" err="1"/>
              <a:t>nueva</a:t>
            </a:r>
            <a:r>
              <a:rPr lang="en-US" sz="2400" b="1" dirty="0"/>
              <a:t> vision de la </a:t>
            </a:r>
            <a:r>
              <a:rPr lang="en-US" sz="2400" b="1" dirty="0" err="1"/>
              <a:t>reestructuración</a:t>
            </a:r>
            <a:r>
              <a:rPr lang="en-US" sz="2400" b="1" dirty="0"/>
              <a:t> (</a:t>
            </a:r>
            <a:r>
              <a:rPr lang="en-US" sz="2400" b="1" i="1" dirty="0"/>
              <a:t>cfr.</a:t>
            </a:r>
            <a:r>
              <a:rPr lang="en-US" sz="2400" b="1" dirty="0"/>
              <a:t> </a:t>
            </a:r>
            <a:r>
              <a:rPr lang="en-US" sz="2400" b="1" dirty="0" err="1"/>
              <a:t>Documentos</a:t>
            </a:r>
            <a:r>
              <a:rPr lang="en-US" sz="2400" b="1" dirty="0"/>
              <a:t> Finales del 24to </a:t>
            </a:r>
            <a:r>
              <a:rPr lang="en-US" sz="2400" b="1" dirty="0" err="1"/>
              <a:t>Capítulo</a:t>
            </a:r>
            <a:r>
              <a:rPr lang="en-US" sz="2400" b="1" dirty="0"/>
              <a:t> General, 6.12 – 6.17).  </a:t>
            </a:r>
          </a:p>
          <a:p>
            <a:endParaRPr lang="en-US" sz="2400" dirty="0"/>
          </a:p>
          <a:p>
            <a:r>
              <a:rPr lang="en-US" sz="2400" b="1" i="1" dirty="0"/>
              <a:t>6.12  Los </a:t>
            </a:r>
            <a:r>
              <a:rPr lang="en-US" sz="2400" b="1" i="1" dirty="0" err="1"/>
              <a:t>principios</a:t>
            </a:r>
            <a:r>
              <a:rPr lang="en-US" sz="2400" b="1" i="1" dirty="0"/>
              <a:t> de la </a:t>
            </a:r>
            <a:r>
              <a:rPr lang="en-US" sz="2400" b="1" i="1" dirty="0" err="1"/>
              <a:t>reestructuración</a:t>
            </a:r>
            <a:r>
              <a:rPr lang="en-US" sz="2400" b="1" i="1" dirty="0"/>
              <a:t> </a:t>
            </a:r>
            <a:r>
              <a:rPr lang="en-US" sz="2400" b="1" i="1" dirty="0" err="1"/>
              <a:t>aseguran</a:t>
            </a:r>
            <a:r>
              <a:rPr lang="en-US" sz="2400" b="1" i="1" dirty="0"/>
              <a:t> la </a:t>
            </a:r>
            <a:r>
              <a:rPr lang="en-US" sz="2400" b="1" i="1" dirty="0" err="1"/>
              <a:t>continuidad</a:t>
            </a:r>
            <a:r>
              <a:rPr lang="en-US" sz="2400" b="1" i="1" dirty="0"/>
              <a:t> de </a:t>
            </a:r>
            <a:r>
              <a:rPr lang="en-US" sz="2400" b="1" i="1" dirty="0" err="1"/>
              <a:t>nuestra</a:t>
            </a:r>
            <a:r>
              <a:rPr lang="en-US" sz="2400" b="1" i="1" dirty="0"/>
              <a:t> </a:t>
            </a:r>
            <a:r>
              <a:rPr lang="en-US" sz="2400" b="1" i="1" dirty="0" err="1"/>
              <a:t>identidad</a:t>
            </a:r>
            <a:r>
              <a:rPr lang="en-US" sz="2400" b="1" i="1" dirty="0"/>
              <a:t> fundamental y la </a:t>
            </a:r>
            <a:r>
              <a:rPr lang="en-US" sz="2400" b="1" i="1" dirty="0" err="1"/>
              <a:t>Misión</a:t>
            </a:r>
            <a:r>
              <a:rPr lang="en-US" sz="2400" b="1" i="1" dirty="0"/>
              <a:t> </a:t>
            </a:r>
            <a:r>
              <a:rPr lang="en-US" sz="2400" b="1" i="1" dirty="0" err="1"/>
              <a:t>como</a:t>
            </a:r>
            <a:r>
              <a:rPr lang="en-US" sz="2400" b="1" i="1" dirty="0"/>
              <a:t> </a:t>
            </a:r>
            <a:r>
              <a:rPr lang="en-US" sz="2400" b="1" i="1" dirty="0" err="1"/>
              <a:t>redentoristas</a:t>
            </a:r>
            <a:r>
              <a:rPr lang="en-US" sz="2400" b="1" i="1" dirty="0"/>
              <a:t> in </a:t>
            </a:r>
            <a:r>
              <a:rPr lang="en-US" sz="2400" b="1" i="1" dirty="0" err="1"/>
              <a:t>nuestra</a:t>
            </a:r>
            <a:r>
              <a:rPr lang="en-US" sz="2400" b="1" i="1" dirty="0"/>
              <a:t> </a:t>
            </a:r>
            <a:r>
              <a:rPr lang="en-US" sz="2400" b="1" i="1" dirty="0" err="1"/>
              <a:t>Iglesia</a:t>
            </a:r>
            <a:r>
              <a:rPr lang="en-US" sz="2400" b="1" i="1" dirty="0"/>
              <a:t> y </a:t>
            </a:r>
            <a:r>
              <a:rPr lang="en-US" sz="2400" b="1" i="1" dirty="0" err="1"/>
              <a:t>en</a:t>
            </a:r>
            <a:r>
              <a:rPr lang="en-US" sz="2400" b="1" i="1" dirty="0"/>
              <a:t> el </a:t>
            </a:r>
            <a:r>
              <a:rPr lang="en-US" sz="2400" b="1" i="1" dirty="0" err="1"/>
              <a:t>mundo</a:t>
            </a:r>
            <a:r>
              <a:rPr lang="en-US" sz="2400" b="1" i="1" dirty="0"/>
              <a:t>.  Al </a:t>
            </a:r>
            <a:r>
              <a:rPr lang="en-US" sz="2400" b="1" i="1" dirty="0" err="1"/>
              <a:t>mismo</a:t>
            </a:r>
            <a:r>
              <a:rPr lang="en-US" sz="2400" b="1" i="1" dirty="0"/>
              <a:t> </a:t>
            </a:r>
            <a:r>
              <a:rPr lang="en-US" sz="2400" b="1" i="1" dirty="0" err="1"/>
              <a:t>tiempo</a:t>
            </a:r>
            <a:r>
              <a:rPr lang="en-US" sz="2400" b="1" i="1" dirty="0"/>
              <a:t>, los </a:t>
            </a:r>
            <a:r>
              <a:rPr lang="en-US" sz="2400" b="1" i="1" dirty="0" err="1"/>
              <a:t>principios</a:t>
            </a:r>
            <a:r>
              <a:rPr lang="en-US" sz="2400" b="1" i="1" dirty="0"/>
              <a:t> de la </a:t>
            </a:r>
            <a:r>
              <a:rPr lang="en-US" sz="2400" b="1" i="1" dirty="0" err="1"/>
              <a:t>reestructuración</a:t>
            </a:r>
            <a:r>
              <a:rPr lang="en-US" sz="2400" b="1" i="1" dirty="0"/>
              <a:t> </a:t>
            </a:r>
            <a:r>
              <a:rPr lang="en-US" sz="2400" b="1" i="1" dirty="0" err="1"/>
              <a:t>evocan</a:t>
            </a:r>
            <a:r>
              <a:rPr lang="en-US" sz="2400" b="1" i="1" dirty="0"/>
              <a:t> </a:t>
            </a:r>
            <a:r>
              <a:rPr lang="en-US" sz="2400" b="1" i="1" dirty="0" err="1"/>
              <a:t>nuevas</a:t>
            </a:r>
            <a:r>
              <a:rPr lang="en-US" sz="2400" b="1" i="1" dirty="0"/>
              <a:t> </a:t>
            </a:r>
            <a:r>
              <a:rPr lang="en-US" sz="2400" b="1" i="1" dirty="0" err="1"/>
              <a:t>realidades</a:t>
            </a:r>
            <a:r>
              <a:rPr lang="en-US" sz="2400" b="1" i="1" dirty="0"/>
              <a:t> y </a:t>
            </a:r>
            <a:r>
              <a:rPr lang="en-US" sz="2400" b="1" i="1" dirty="0" err="1"/>
              <a:t>estructuras</a:t>
            </a:r>
            <a:r>
              <a:rPr lang="en-US" sz="2400" b="1" i="1" dirty="0"/>
              <a:t> que </a:t>
            </a:r>
            <a:r>
              <a:rPr lang="en-US" sz="2400" b="1" i="1" dirty="0" err="1"/>
              <a:t>darían</a:t>
            </a:r>
            <a:r>
              <a:rPr lang="en-US" sz="2400" b="1" i="1" dirty="0"/>
              <a:t> </a:t>
            </a:r>
            <a:r>
              <a:rPr lang="en-US" sz="2400" b="1" i="1" dirty="0" err="1"/>
              <a:t>nuevos</a:t>
            </a:r>
            <a:r>
              <a:rPr lang="en-US" sz="2400" b="1" i="1" dirty="0"/>
              <a:t> </a:t>
            </a:r>
            <a:r>
              <a:rPr lang="en-US" sz="2400" b="1" i="1" dirty="0" err="1"/>
              <a:t>empujes</a:t>
            </a:r>
            <a:r>
              <a:rPr lang="en-US" sz="2400" b="1" i="1" dirty="0"/>
              <a:t> a </a:t>
            </a:r>
            <a:r>
              <a:rPr lang="en-US" sz="2400" b="1" i="1" dirty="0" err="1"/>
              <a:t>esa</a:t>
            </a:r>
            <a:r>
              <a:rPr lang="en-US" sz="2400" b="1" i="1" dirty="0"/>
              <a:t> </a:t>
            </a:r>
            <a:r>
              <a:rPr lang="en-US" sz="2400" b="1" i="1" dirty="0" err="1"/>
              <a:t>Misión</a:t>
            </a:r>
            <a:r>
              <a:rPr lang="en-US" sz="2400" b="1" i="1" dirty="0"/>
              <a:t> e </a:t>
            </a:r>
            <a:r>
              <a:rPr lang="en-US" sz="2400" b="1" i="1" dirty="0" err="1"/>
              <a:t>identidad</a:t>
            </a:r>
            <a:r>
              <a:rPr lang="en-US" sz="2400" b="1" i="1" dirty="0"/>
              <a:t>.  </a:t>
            </a:r>
          </a:p>
          <a:p>
            <a:endParaRPr lang="en-US" sz="2400" dirty="0"/>
          </a:p>
          <a:p>
            <a:r>
              <a:rPr lang="en-US" sz="2400" dirty="0"/>
              <a:t>6.13  Lo que </a:t>
            </a:r>
            <a:r>
              <a:rPr lang="en-US" sz="2400" dirty="0" err="1"/>
              <a:t>sigue</a:t>
            </a:r>
            <a:r>
              <a:rPr lang="en-US" sz="2400" dirty="0"/>
              <a:t> es un possible </a:t>
            </a:r>
            <a:r>
              <a:rPr lang="en-US" sz="2400" dirty="0" err="1"/>
              <a:t>perfil</a:t>
            </a:r>
            <a:r>
              <a:rPr lang="en-US" sz="2400" dirty="0"/>
              <a:t> del </a:t>
            </a:r>
            <a:r>
              <a:rPr lang="en-US" sz="2400" dirty="0" err="1"/>
              <a:t>congregado</a:t>
            </a:r>
            <a:r>
              <a:rPr lang="en-US" sz="2400" dirty="0"/>
              <a:t> </a:t>
            </a:r>
            <a:r>
              <a:rPr lang="en-US" sz="2400" dirty="0" err="1"/>
              <a:t>en</a:t>
            </a:r>
            <a:r>
              <a:rPr lang="en-US" sz="2400" dirty="0"/>
              <a:t> una </a:t>
            </a:r>
            <a:r>
              <a:rPr lang="en-US" sz="2400" dirty="0" err="1"/>
              <a:t>Congregación</a:t>
            </a:r>
            <a:r>
              <a:rPr lang="en-US" sz="2400" dirty="0"/>
              <a:t> </a:t>
            </a:r>
            <a:r>
              <a:rPr lang="en-US" sz="2400" dirty="0" err="1"/>
              <a:t>reestructurada</a:t>
            </a:r>
            <a:r>
              <a:rPr lang="en-US" sz="2400" dirty="0"/>
              <a:t>.  </a:t>
            </a:r>
          </a:p>
        </p:txBody>
      </p:sp>
      <p:pic>
        <p:nvPicPr>
          <p:cNvPr id="6" name="Picture 5" descr="A person wearing a suit and tie&#10;&#10;Description automatically generated">
            <a:extLst>
              <a:ext uri="{FF2B5EF4-FFF2-40B4-BE49-F238E27FC236}">
                <a16:creationId xmlns:a16="http://schemas.microsoft.com/office/drawing/2014/main" id="{9D19A350-EC9A-4C84-B631-FE852C532839}"/>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90664" y="797510"/>
            <a:ext cx="3785579" cy="5116749"/>
          </a:xfrm>
          <a:prstGeom prst="rect">
            <a:avLst/>
          </a:prstGeom>
        </p:spPr>
      </p:pic>
    </p:spTree>
    <p:extLst>
      <p:ext uri="{BB962C8B-B14F-4D97-AF65-F5344CB8AC3E}">
        <p14:creationId xmlns:p14="http://schemas.microsoft.com/office/powerpoint/2010/main" val="6993044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BCE9CF1-E493-4524-B6FB-6445440C7BF8}"/>
              </a:ext>
            </a:extLst>
          </p:cNvPr>
          <p:cNvSpPr txBox="1"/>
          <p:nvPr/>
        </p:nvSpPr>
        <p:spPr>
          <a:xfrm>
            <a:off x="939567" y="771787"/>
            <a:ext cx="5967071" cy="1815882"/>
          </a:xfrm>
          <a:prstGeom prst="rect">
            <a:avLst/>
          </a:prstGeom>
          <a:noFill/>
        </p:spPr>
        <p:txBody>
          <a:bodyPr wrap="square" rtlCol="0">
            <a:spAutoFit/>
          </a:bodyPr>
          <a:lstStyle/>
          <a:p>
            <a:r>
              <a:rPr lang="en-US" sz="2400" b="1" i="1" dirty="0"/>
              <a:t>6.14  </a:t>
            </a:r>
            <a:r>
              <a:rPr lang="es-ES" sz="2400" b="1" i="1" dirty="0"/>
              <a:t>Este hermano participaría en un programa de Noviciado de varias Unidades, normalmente pertenecientes a la misma Conferencia. </a:t>
            </a:r>
            <a:endParaRPr lang="en-US" sz="2400" b="1" i="1" dirty="0"/>
          </a:p>
          <a:p>
            <a:endParaRPr lang="en-US" sz="1600" dirty="0"/>
          </a:p>
        </p:txBody>
      </p:sp>
      <p:pic>
        <p:nvPicPr>
          <p:cNvPr id="4" name="Picture 3" descr="A picture containing valley, nature, mountain, train&#10;&#10;Description automatically generated">
            <a:extLst>
              <a:ext uri="{FF2B5EF4-FFF2-40B4-BE49-F238E27FC236}">
                <a16:creationId xmlns:a16="http://schemas.microsoft.com/office/drawing/2014/main" id="{35990F58-9722-4817-8681-D0DAB0A27413}"/>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279090" y="280481"/>
            <a:ext cx="4287097" cy="2715638"/>
          </a:xfrm>
          <a:prstGeom prst="rect">
            <a:avLst/>
          </a:prstGeom>
        </p:spPr>
      </p:pic>
      <p:pic>
        <p:nvPicPr>
          <p:cNvPr id="6" name="Picture 5" descr="A picture containing indoor, sitting, looking, small&#10;&#10;Description automatically generated">
            <a:extLst>
              <a:ext uri="{FF2B5EF4-FFF2-40B4-BE49-F238E27FC236}">
                <a16:creationId xmlns:a16="http://schemas.microsoft.com/office/drawing/2014/main" id="{23DF9AA8-EB63-4F86-AE90-60BDDBF49458}"/>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539671" y="2280051"/>
            <a:ext cx="3009524" cy="4126984"/>
          </a:xfrm>
          <a:prstGeom prst="rect">
            <a:avLst/>
          </a:prstGeom>
        </p:spPr>
      </p:pic>
      <p:sp>
        <p:nvSpPr>
          <p:cNvPr id="8" name="TextBox 7">
            <a:extLst>
              <a:ext uri="{FF2B5EF4-FFF2-40B4-BE49-F238E27FC236}">
                <a16:creationId xmlns:a16="http://schemas.microsoft.com/office/drawing/2014/main" id="{A033C908-DE8D-4535-BFD9-3A724B1F5993}"/>
              </a:ext>
            </a:extLst>
          </p:cNvPr>
          <p:cNvSpPr txBox="1"/>
          <p:nvPr/>
        </p:nvSpPr>
        <p:spPr>
          <a:xfrm>
            <a:off x="3735421" y="3236936"/>
            <a:ext cx="7830766" cy="3170099"/>
          </a:xfrm>
          <a:prstGeom prst="rect">
            <a:avLst/>
          </a:prstGeom>
          <a:noFill/>
        </p:spPr>
        <p:txBody>
          <a:bodyPr wrap="square" rtlCol="0">
            <a:spAutoFit/>
          </a:bodyPr>
          <a:lstStyle/>
          <a:p>
            <a:pPr algn="just"/>
            <a:r>
              <a:rPr lang="es-ES" sz="2000" b="1" dirty="0"/>
              <a:t>Comentario: En general, esto va bien dentro toda la Congregación.  Sin embargo, se han tenido que hacer algunas excepciones debido a circunstancias especiales, incluyendo las restricciones de viaje y la obtención de visados para algunos países.  Lo que hemos visto es que los noviciados comunes de la Conferencia crean relaciones y vínculos duraderos entre los cohermanos de las diferentes Unidades.  Donde hay una preparación común para los programas de Votos Perpetuos en las Conferencias, estas relaciones y lazos se fortalecen con el reencuentro de los cohermanos candidatos.  Estas fuertes relaciones benefician e influyen en la Misión general de la Congregación.</a:t>
            </a:r>
          </a:p>
        </p:txBody>
      </p:sp>
      <p:sp>
        <p:nvSpPr>
          <p:cNvPr id="9" name="TextBox 8">
            <a:extLst>
              <a:ext uri="{FF2B5EF4-FFF2-40B4-BE49-F238E27FC236}">
                <a16:creationId xmlns:a16="http://schemas.microsoft.com/office/drawing/2014/main" id="{ED726530-EE0B-48E2-8586-DC8E35F760A0}"/>
              </a:ext>
            </a:extLst>
          </p:cNvPr>
          <p:cNvSpPr txBox="1"/>
          <p:nvPr/>
        </p:nvSpPr>
        <p:spPr>
          <a:xfrm>
            <a:off x="3044757" y="2043686"/>
            <a:ext cx="3861881" cy="1015663"/>
          </a:xfrm>
          <a:prstGeom prst="rect">
            <a:avLst/>
          </a:prstGeom>
          <a:noFill/>
        </p:spPr>
        <p:txBody>
          <a:bodyPr wrap="square" rtlCol="0">
            <a:spAutoFit/>
          </a:bodyPr>
          <a:lstStyle/>
          <a:p>
            <a:r>
              <a:rPr lang="es-ES" sz="2000" b="1" i="1" dirty="0"/>
              <a:t>Interactuaría con cohermanos de otros países, culturas y tal vez incluso idiomas.</a:t>
            </a:r>
            <a:endParaRPr lang="en-US" sz="2000" b="1" i="1" dirty="0"/>
          </a:p>
        </p:txBody>
      </p:sp>
    </p:spTree>
    <p:extLst>
      <p:ext uri="{BB962C8B-B14F-4D97-AF65-F5344CB8AC3E}">
        <p14:creationId xmlns:p14="http://schemas.microsoft.com/office/powerpoint/2010/main" val="34666010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142D248-1F95-4AC8-9F1E-95234E24134E}"/>
              </a:ext>
            </a:extLst>
          </p:cNvPr>
          <p:cNvSpPr txBox="1"/>
          <p:nvPr/>
        </p:nvSpPr>
        <p:spPr>
          <a:xfrm>
            <a:off x="645501" y="585410"/>
            <a:ext cx="6738524" cy="2677656"/>
          </a:xfrm>
          <a:prstGeom prst="rect">
            <a:avLst/>
          </a:prstGeom>
          <a:noFill/>
        </p:spPr>
        <p:txBody>
          <a:bodyPr wrap="square" rtlCol="0">
            <a:spAutoFit/>
          </a:bodyPr>
          <a:lstStyle/>
          <a:p>
            <a:r>
              <a:rPr lang="es-ES" sz="2400" b="1" i="1" dirty="0"/>
              <a:t>6.15 Durante su formación inicial, el cohermano Redentorista aprendería sobre el Carisma de la Congregación y los dones y apostolados especiales de su propia Unidad.  Entendería, a partir de nuestra historia, que la constante renovación y reestructuración han sido vitales para la continuidad y continuación de nuestra misión.</a:t>
            </a:r>
            <a:endParaRPr lang="en-US" sz="2400" b="1" i="1" dirty="0"/>
          </a:p>
        </p:txBody>
      </p:sp>
      <p:pic>
        <p:nvPicPr>
          <p:cNvPr id="4" name="Picture 3" descr="Satellite view of Earth">
            <a:extLst>
              <a:ext uri="{FF2B5EF4-FFF2-40B4-BE49-F238E27FC236}">
                <a16:creationId xmlns:a16="http://schemas.microsoft.com/office/drawing/2014/main" id="{0B7447D0-0EC9-4A58-8632-DA9E860EEC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57191" y="1"/>
            <a:ext cx="3834808" cy="3188681"/>
          </a:xfrm>
          <a:prstGeom prst="rect">
            <a:avLst/>
          </a:prstGeom>
        </p:spPr>
      </p:pic>
      <p:sp>
        <p:nvSpPr>
          <p:cNvPr id="5" name="TextBox 4">
            <a:extLst>
              <a:ext uri="{FF2B5EF4-FFF2-40B4-BE49-F238E27FC236}">
                <a16:creationId xmlns:a16="http://schemas.microsoft.com/office/drawing/2014/main" id="{85999A30-786A-4233-BB4D-96E645406440}"/>
              </a:ext>
            </a:extLst>
          </p:cNvPr>
          <p:cNvSpPr txBox="1"/>
          <p:nvPr/>
        </p:nvSpPr>
        <p:spPr>
          <a:xfrm>
            <a:off x="327894" y="3471823"/>
            <a:ext cx="11536211" cy="3139321"/>
          </a:xfrm>
          <a:prstGeom prst="rect">
            <a:avLst/>
          </a:prstGeom>
          <a:noFill/>
        </p:spPr>
        <p:txBody>
          <a:bodyPr wrap="square" rtlCol="0">
            <a:spAutoFit/>
          </a:bodyPr>
          <a:lstStyle/>
          <a:p>
            <a:r>
              <a:rPr lang="es-ES" sz="2200" b="1" i="1" dirty="0"/>
              <a:t>6.16 Cuando el cohermano haga sus votos, su compromiso será con toda la Congregación y no sólo con una Unidad en particular.  Este compromiso se concretará en la Unidad y en la Conferencia a la que pertenece.  Necesitará tener una comprensión más amplia de las circunstancias cambiantes, de las realidades humanas y de las prioridades apostólicas no sólo de su Unidad sino de toda la Conferencia a la que pertenece su Unidad.  Por ejemplo, tendrá que conocer el fenómeno de los migrantes en el ámbito geográfico de la Conferencia.  Podrá, por dar otro ejemplo, participar en el ministerio de los Santuarios redentoristas dentro de su Conferencia, ministerio que está creciendo en importancia dentro del moderno fenómeno de la devoción religiosa popular.</a:t>
            </a:r>
            <a:endParaRPr lang="en-US" sz="2200" b="1" i="1" dirty="0"/>
          </a:p>
        </p:txBody>
      </p:sp>
    </p:spTree>
    <p:extLst>
      <p:ext uri="{BB962C8B-B14F-4D97-AF65-F5344CB8AC3E}">
        <p14:creationId xmlns:p14="http://schemas.microsoft.com/office/powerpoint/2010/main" val="14838091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AAAC659-DA99-4715-AC96-E98D7241E450}"/>
              </a:ext>
            </a:extLst>
          </p:cNvPr>
          <p:cNvSpPr txBox="1"/>
          <p:nvPr/>
        </p:nvSpPr>
        <p:spPr>
          <a:xfrm>
            <a:off x="413645" y="335845"/>
            <a:ext cx="6390697" cy="6186309"/>
          </a:xfrm>
          <a:prstGeom prst="rect">
            <a:avLst/>
          </a:prstGeom>
          <a:noFill/>
        </p:spPr>
        <p:txBody>
          <a:bodyPr wrap="square" rtlCol="0">
            <a:spAutoFit/>
          </a:bodyPr>
          <a:lstStyle/>
          <a:p>
            <a:r>
              <a:rPr lang="es-ES" sz="3600" b="1" i="1" dirty="0"/>
              <a:t>6.17 Sobre todo, el cohermano redentorista sabrá que pertenece y participa de buen grado en la misión de la Congregación mundial que se toma en serio el desafío de estar atento a los signos de los tiempos y de tomar decisiones apostólicas vitales que respondan siempre de nuevo a nuestra llamada a la misión.</a:t>
            </a:r>
            <a:endParaRPr lang="en-US" sz="3600" b="1" i="1" dirty="0"/>
          </a:p>
        </p:txBody>
      </p:sp>
      <p:pic>
        <p:nvPicPr>
          <p:cNvPr id="4" name="Picture 3" descr="A picture containing device&#10;&#10;Description automatically generated">
            <a:extLst>
              <a:ext uri="{FF2B5EF4-FFF2-40B4-BE49-F238E27FC236}">
                <a16:creationId xmlns:a16="http://schemas.microsoft.com/office/drawing/2014/main" id="{8E9AE988-DBC5-4CB8-97A7-EA953427A70E}"/>
              </a:ext>
            </a:extLst>
          </p:cNvPr>
          <p:cNvPicPr>
            <a:picLocks noChangeAspect="1"/>
          </p:cNvPicPr>
          <p:nvPr/>
        </p:nvPicPr>
        <p:blipFill>
          <a:blip r:embed="rId2">
            <a:alphaModFix amt="85000"/>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940960" y="1350657"/>
            <a:ext cx="5093724" cy="4433662"/>
          </a:xfrm>
          <a:prstGeom prst="rect">
            <a:avLst/>
          </a:prstGeom>
          <a:solidFill>
            <a:srgbClr val="92D050"/>
          </a:solidFill>
        </p:spPr>
      </p:pic>
      <p:sp>
        <p:nvSpPr>
          <p:cNvPr id="5" name="TextBox 4">
            <a:extLst>
              <a:ext uri="{FF2B5EF4-FFF2-40B4-BE49-F238E27FC236}">
                <a16:creationId xmlns:a16="http://schemas.microsoft.com/office/drawing/2014/main" id="{4EAB9A2E-9B6A-4676-A929-AF96CD6018C8}"/>
              </a:ext>
            </a:extLst>
          </p:cNvPr>
          <p:cNvSpPr txBox="1"/>
          <p:nvPr/>
        </p:nvSpPr>
        <p:spPr>
          <a:xfrm>
            <a:off x="7098276" y="6956246"/>
            <a:ext cx="5093724" cy="230832"/>
          </a:xfrm>
          <a:prstGeom prst="rect">
            <a:avLst/>
          </a:prstGeom>
          <a:noFill/>
        </p:spPr>
        <p:txBody>
          <a:bodyPr wrap="square" rtlCol="0">
            <a:spAutoFit/>
          </a:bodyPr>
          <a:lstStyle/>
          <a:p>
            <a:r>
              <a:rPr lang="en-US" sz="900">
                <a:hlinkClick r:id="rId3" tooltip="http://transforminggrace.wordpress.com/2010/03/02/holy-catholic-and-apostolic/"/>
              </a:rPr>
              <a:t>This Photo</a:t>
            </a:r>
            <a:r>
              <a:rPr lang="en-US" sz="900"/>
              <a:t> by Unknown Author is licensed under </a:t>
            </a:r>
            <a:r>
              <a:rPr lang="en-US" sz="900">
                <a:hlinkClick r:id="rId4" tooltip="https://creativecommons.org/licenses/by-nd/3.0/"/>
              </a:rPr>
              <a:t>CC BY-ND</a:t>
            </a:r>
            <a:endParaRPr lang="en-US" sz="900"/>
          </a:p>
        </p:txBody>
      </p:sp>
    </p:spTree>
    <p:extLst>
      <p:ext uri="{BB962C8B-B14F-4D97-AF65-F5344CB8AC3E}">
        <p14:creationId xmlns:p14="http://schemas.microsoft.com/office/powerpoint/2010/main" val="17263946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Question mark on green pastel background">
            <a:extLst>
              <a:ext uri="{FF2B5EF4-FFF2-40B4-BE49-F238E27FC236}">
                <a16:creationId xmlns:a16="http://schemas.microsoft.com/office/drawing/2014/main" id="{DBD26ECE-06C8-48D6-8840-3DEEE28F14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33430572-16C0-4E93-9429-90ED18DFC167}"/>
              </a:ext>
            </a:extLst>
          </p:cNvPr>
          <p:cNvSpPr txBox="1"/>
          <p:nvPr/>
        </p:nvSpPr>
        <p:spPr>
          <a:xfrm>
            <a:off x="656074" y="181957"/>
            <a:ext cx="5552339" cy="6494085"/>
          </a:xfrm>
          <a:prstGeom prst="rect">
            <a:avLst/>
          </a:prstGeom>
          <a:noFill/>
        </p:spPr>
        <p:txBody>
          <a:bodyPr wrap="square" rtlCol="0">
            <a:spAutoFit/>
          </a:bodyPr>
          <a:lstStyle/>
          <a:p>
            <a:r>
              <a:rPr lang="es-ES" sz="3200" b="1" dirty="0"/>
              <a:t>Algunas preguntas para nuestra reflexión:</a:t>
            </a:r>
          </a:p>
          <a:p>
            <a:endParaRPr lang="es-ES" sz="3200" b="1" dirty="0"/>
          </a:p>
          <a:p>
            <a:r>
              <a:rPr lang="es-ES" sz="3200" b="1" dirty="0"/>
              <a:t>1.  A la luz de la evaluación de los programas de formación solicitada por el 25º Capítulo General, ¿crees que un punto de partida justificado es la </a:t>
            </a:r>
            <a:r>
              <a:rPr lang="es-ES" sz="3200" b="1" i="1" dirty="0"/>
              <a:t>Ratio Formationis Generalis </a:t>
            </a:r>
            <a:r>
              <a:rPr lang="es-ES" sz="3200" b="1" dirty="0"/>
              <a:t>actualizada de 2020, es decir, el documento que presenta las directrices, principios y valores que regulan la formación? </a:t>
            </a:r>
            <a:endParaRPr lang="en-US" dirty="0"/>
          </a:p>
        </p:txBody>
      </p:sp>
      <p:sp>
        <p:nvSpPr>
          <p:cNvPr id="8" name="TextBox 7">
            <a:extLst>
              <a:ext uri="{FF2B5EF4-FFF2-40B4-BE49-F238E27FC236}">
                <a16:creationId xmlns:a16="http://schemas.microsoft.com/office/drawing/2014/main" id="{482E7A06-1EA9-44F3-BDAD-B484BA672A76}"/>
              </a:ext>
            </a:extLst>
          </p:cNvPr>
          <p:cNvSpPr txBox="1"/>
          <p:nvPr/>
        </p:nvSpPr>
        <p:spPr>
          <a:xfrm>
            <a:off x="7305368" y="5919019"/>
            <a:ext cx="4175823" cy="646331"/>
          </a:xfrm>
          <a:prstGeom prst="rect">
            <a:avLst/>
          </a:prstGeom>
          <a:noFill/>
        </p:spPr>
        <p:txBody>
          <a:bodyPr wrap="square" rtlCol="0">
            <a:spAutoFit/>
          </a:bodyPr>
          <a:lstStyle/>
          <a:p>
            <a:r>
              <a:rPr lang="en-US" sz="3600" b="1" dirty="0">
                <a:effectLst/>
                <a:latin typeface="Calibri" panose="020F0502020204030204" pitchFamily="34" charset="0"/>
                <a:ea typeface="Calibri" panose="020F0502020204030204" pitchFamily="34" charset="0"/>
                <a:cs typeface="Times New Roman" panose="02020603050405020304" pitchFamily="18" charset="0"/>
              </a:rPr>
              <a:t>Por favor, </a:t>
            </a:r>
            <a:r>
              <a:rPr lang="en-US" sz="3600" b="1" dirty="0" err="1">
                <a:effectLst/>
                <a:latin typeface="Calibri" panose="020F0502020204030204" pitchFamily="34" charset="0"/>
                <a:ea typeface="Calibri" panose="020F0502020204030204" pitchFamily="34" charset="0"/>
                <a:cs typeface="Times New Roman" panose="02020603050405020304" pitchFamily="18" charset="0"/>
              </a:rPr>
              <a:t>explique</a:t>
            </a:r>
            <a:r>
              <a:rPr lang="en-US" sz="3600" b="1" dirty="0">
                <a:effectLst/>
                <a:latin typeface="Calibri" panose="020F0502020204030204" pitchFamily="34" charset="0"/>
                <a:ea typeface="Calibri" panose="020F0502020204030204" pitchFamily="34" charset="0"/>
                <a:cs typeface="Times New Roman" panose="02020603050405020304" pitchFamily="18" charset="0"/>
              </a:rPr>
              <a:t>...</a:t>
            </a:r>
          </a:p>
        </p:txBody>
      </p:sp>
    </p:spTree>
    <p:extLst>
      <p:ext uri="{BB962C8B-B14F-4D97-AF65-F5344CB8AC3E}">
        <p14:creationId xmlns:p14="http://schemas.microsoft.com/office/powerpoint/2010/main" val="39227688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C3C0FE3-B71B-44F1-B691-2A807E14F162}"/>
              </a:ext>
            </a:extLst>
          </p:cNvPr>
          <p:cNvSpPr txBox="1"/>
          <p:nvPr/>
        </p:nvSpPr>
        <p:spPr>
          <a:xfrm>
            <a:off x="981512" y="704675"/>
            <a:ext cx="10150679" cy="5604163"/>
          </a:xfrm>
          <a:prstGeom prst="rect">
            <a:avLst/>
          </a:prstGeom>
          <a:noFill/>
        </p:spPr>
        <p:txBody>
          <a:bodyPr wrap="square" rtlCol="0">
            <a:spAutoFit/>
          </a:bodyPr>
          <a:lstStyle/>
          <a:p>
            <a:pPr marL="342900" marR="0" lvl="0" indent="-342900" algn="just">
              <a:lnSpc>
                <a:spcPct val="107000"/>
              </a:lnSpc>
              <a:spcBef>
                <a:spcPts val="0"/>
              </a:spcBef>
              <a:spcAft>
                <a:spcPts val="0"/>
              </a:spcAft>
              <a:buAutoNum type="arabicPeriod" startAt="2"/>
            </a:pPr>
            <a:r>
              <a:rPr lang="es-ES" sz="2800" b="1" dirty="0">
                <a:effectLst/>
                <a:latin typeface="Calibri" panose="020F0502020204030204" pitchFamily="34" charset="0"/>
                <a:ea typeface="Calibri" panose="020F0502020204030204" pitchFamily="34" charset="0"/>
                <a:cs typeface="Times New Roman" panose="02020603050405020304" pitchFamily="18" charset="0"/>
              </a:rPr>
              <a:t>Concretamente, ¿cómo han influido la reestructuración y la reconfiguración en la formación de tu Conferencia?</a:t>
            </a:r>
          </a:p>
          <a:p>
            <a:pPr marL="342900" marR="0" lvl="0" indent="-342900" algn="just">
              <a:lnSpc>
                <a:spcPct val="107000"/>
              </a:lnSpc>
              <a:spcBef>
                <a:spcPts val="0"/>
              </a:spcBef>
              <a:spcAft>
                <a:spcPts val="0"/>
              </a:spcAft>
              <a:buAutoNum type="arabicPeriod" startAt="2"/>
            </a:pPr>
            <a:endParaRPr lang="es-ES" sz="2800" b="1"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AutoNum type="arabicPeriod" startAt="2"/>
            </a:pPr>
            <a:endParaRPr lang="es-ES" sz="2800" b="1"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AutoNum type="arabicPeriod" startAt="2"/>
            </a:pPr>
            <a:endParaRPr lang="es-ES" sz="2800" b="1"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AutoNum type="arabicPeriod" startAt="2"/>
            </a:pPr>
            <a:endParaRPr lang="es-ES" sz="2800" b="1"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AutoNum type="arabicPeriod" startAt="2"/>
            </a:pPr>
            <a:r>
              <a:rPr lang="es-ES" sz="2800" b="1" dirty="0">
                <a:effectLst/>
                <a:latin typeface="Calibri" panose="020F0502020204030204" pitchFamily="34" charset="0"/>
                <a:ea typeface="Calibri" panose="020F0502020204030204" pitchFamily="34" charset="0"/>
                <a:cs typeface="Times New Roman" panose="02020603050405020304" pitchFamily="18" charset="0"/>
              </a:rPr>
              <a:t> ¿Qué debemos hacer como Congregación para continuar fortaleciendo nuestros programas de formación con el fin de "preparar verdaderamente a los futuros Redentoristas para la misión de la Congregación tal como se presenta en las prioridades de la Conferencia" (Decisión, # 30, 25º Capítulo General).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descr="A close up of a street sign&#10;&#10;Description automatically generated">
            <a:extLst>
              <a:ext uri="{FF2B5EF4-FFF2-40B4-BE49-F238E27FC236}">
                <a16:creationId xmlns:a16="http://schemas.microsoft.com/office/drawing/2014/main" id="{0FE67220-C02D-4AB7-A175-EAE7E1A33BDC}"/>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rot="10800000" flipH="1" flipV="1">
            <a:off x="3333315" y="1729558"/>
            <a:ext cx="5447072" cy="1698523"/>
          </a:xfrm>
          <a:prstGeom prst="rect">
            <a:avLst/>
          </a:prstGeom>
        </p:spPr>
      </p:pic>
    </p:spTree>
    <p:extLst>
      <p:ext uri="{BB962C8B-B14F-4D97-AF65-F5344CB8AC3E}">
        <p14:creationId xmlns:p14="http://schemas.microsoft.com/office/powerpoint/2010/main" val="12954723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D2A20C4-EECF-446D-94CF-FD9A9BC6D9A9}"/>
              </a:ext>
            </a:extLst>
          </p:cNvPr>
          <p:cNvSpPr txBox="1"/>
          <p:nvPr/>
        </p:nvSpPr>
        <p:spPr>
          <a:xfrm>
            <a:off x="815161" y="1705375"/>
            <a:ext cx="4968952" cy="4031873"/>
          </a:xfrm>
          <a:prstGeom prst="rect">
            <a:avLst/>
          </a:prstGeom>
          <a:noFill/>
        </p:spPr>
        <p:txBody>
          <a:bodyPr wrap="square" rtlCol="0">
            <a:spAutoFit/>
          </a:bodyPr>
          <a:lstStyle/>
          <a:p>
            <a:r>
              <a:rPr lang="it-IT" sz="4000" b="1" dirty="0" err="1"/>
              <a:t>Recusos</a:t>
            </a:r>
            <a:r>
              <a:rPr lang="it-IT" sz="4000" b="1" dirty="0"/>
              <a:t> y </a:t>
            </a:r>
            <a:r>
              <a:rPr lang="it-IT" sz="4000" b="1" dirty="0" err="1"/>
              <a:t>Referencias</a:t>
            </a:r>
            <a:r>
              <a:rPr lang="it-IT" sz="4000" b="1" dirty="0"/>
              <a:t>:</a:t>
            </a:r>
          </a:p>
          <a:p>
            <a:endParaRPr lang="it-IT" sz="3200" dirty="0"/>
          </a:p>
          <a:p>
            <a:r>
              <a:rPr lang="it-IT" sz="3200" i="1" dirty="0"/>
              <a:t>La </a:t>
            </a:r>
            <a:r>
              <a:rPr lang="it-IT" sz="3200" i="1" dirty="0" err="1"/>
              <a:t>página</a:t>
            </a:r>
            <a:r>
              <a:rPr lang="it-IT" sz="3200" i="1" dirty="0"/>
              <a:t> web de la </a:t>
            </a:r>
            <a:r>
              <a:rPr lang="it-IT" sz="3200" i="1" dirty="0" err="1"/>
              <a:t>Formation</a:t>
            </a:r>
            <a:r>
              <a:rPr lang="it-IT" sz="3200" i="1" dirty="0"/>
              <a:t>:</a:t>
            </a:r>
          </a:p>
          <a:p>
            <a:endParaRPr lang="it-IT" sz="3200" dirty="0"/>
          </a:p>
          <a:p>
            <a:r>
              <a:rPr lang="it-IT" sz="3200" dirty="0">
                <a:hlinkClick r:id="rId2"/>
              </a:rPr>
              <a:t>www.cssr.news/formation/</a:t>
            </a:r>
            <a:endParaRPr lang="it-IT" sz="3200" dirty="0"/>
          </a:p>
          <a:p>
            <a:endParaRPr lang="it-IT" sz="3200" dirty="0"/>
          </a:p>
          <a:p>
            <a:r>
              <a:rPr lang="it-IT" sz="2400" dirty="0"/>
              <a:t>(1. 2020 </a:t>
            </a:r>
            <a:r>
              <a:rPr lang="it-IT" sz="2400" i="1" dirty="0"/>
              <a:t>Ratio Formationis Generalis</a:t>
            </a:r>
            <a:r>
              <a:rPr lang="it-IT" sz="2400" dirty="0"/>
              <a:t>)</a:t>
            </a:r>
          </a:p>
        </p:txBody>
      </p:sp>
      <p:pic>
        <p:nvPicPr>
          <p:cNvPr id="4" name="Picture 3" descr="Stack of files">
            <a:extLst>
              <a:ext uri="{FF2B5EF4-FFF2-40B4-BE49-F238E27FC236}">
                <a16:creationId xmlns:a16="http://schemas.microsoft.com/office/drawing/2014/main" id="{492F9C64-AAE1-4C5B-AFE5-481A106A18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89936" y="1108953"/>
            <a:ext cx="6007511" cy="4462759"/>
          </a:xfrm>
          <a:prstGeom prst="rect">
            <a:avLst/>
          </a:prstGeom>
        </p:spPr>
      </p:pic>
    </p:spTree>
    <p:extLst>
      <p:ext uri="{BB962C8B-B14F-4D97-AF65-F5344CB8AC3E}">
        <p14:creationId xmlns:p14="http://schemas.microsoft.com/office/powerpoint/2010/main" val="17384388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erson sitting at a table using a computer&#10;&#10;Description automatically generated">
            <a:extLst>
              <a:ext uri="{FF2B5EF4-FFF2-40B4-BE49-F238E27FC236}">
                <a16:creationId xmlns:a16="http://schemas.microsoft.com/office/drawing/2014/main" id="{AF8DA8CB-E257-4237-99BC-43559D50BD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23674" y="1750135"/>
            <a:ext cx="5474368" cy="3279065"/>
          </a:xfrm>
          <a:prstGeom prst="rect">
            <a:avLst/>
          </a:prstGeom>
        </p:spPr>
      </p:pic>
      <p:sp>
        <p:nvSpPr>
          <p:cNvPr id="2" name="TextBox 1">
            <a:extLst>
              <a:ext uri="{FF2B5EF4-FFF2-40B4-BE49-F238E27FC236}">
                <a16:creationId xmlns:a16="http://schemas.microsoft.com/office/drawing/2014/main" id="{8A405FE3-1DA7-4D22-8734-558E9E1FCB60}"/>
              </a:ext>
            </a:extLst>
          </p:cNvPr>
          <p:cNvSpPr txBox="1"/>
          <p:nvPr/>
        </p:nvSpPr>
        <p:spPr>
          <a:xfrm>
            <a:off x="0" y="180475"/>
            <a:ext cx="6862359" cy="1569660"/>
          </a:xfrm>
          <a:prstGeom prst="rect">
            <a:avLst/>
          </a:prstGeom>
          <a:noFill/>
        </p:spPr>
        <p:txBody>
          <a:bodyPr wrap="square" rtlCol="0">
            <a:spAutoFit/>
          </a:bodyPr>
          <a:lstStyle/>
          <a:p>
            <a:pPr algn="ctr"/>
            <a:r>
              <a:rPr lang="es-419" sz="9600" dirty="0"/>
              <a:t>¿</a:t>
            </a:r>
            <a:r>
              <a:rPr lang="en-US" sz="9600" dirty="0" err="1"/>
              <a:t>Qué</a:t>
            </a:r>
            <a:r>
              <a:rPr lang="en-US" sz="9600" dirty="0"/>
              <a:t> es una</a:t>
            </a:r>
          </a:p>
        </p:txBody>
      </p:sp>
      <p:sp>
        <p:nvSpPr>
          <p:cNvPr id="5" name="TextBox 4">
            <a:extLst>
              <a:ext uri="{FF2B5EF4-FFF2-40B4-BE49-F238E27FC236}">
                <a16:creationId xmlns:a16="http://schemas.microsoft.com/office/drawing/2014/main" id="{B0041E60-3E7F-4C21-ADBD-92194B2E11C6}"/>
              </a:ext>
            </a:extLst>
          </p:cNvPr>
          <p:cNvSpPr txBox="1"/>
          <p:nvPr/>
        </p:nvSpPr>
        <p:spPr>
          <a:xfrm>
            <a:off x="5617092" y="5209673"/>
            <a:ext cx="6761747" cy="1015663"/>
          </a:xfrm>
          <a:prstGeom prst="rect">
            <a:avLst/>
          </a:prstGeom>
          <a:noFill/>
        </p:spPr>
        <p:txBody>
          <a:bodyPr wrap="square" rtlCol="0">
            <a:spAutoFit/>
          </a:bodyPr>
          <a:lstStyle/>
          <a:p>
            <a:r>
              <a:rPr lang="en-US" sz="6000" i="1" dirty="0"/>
              <a:t>Ratio Formationis</a:t>
            </a:r>
            <a:r>
              <a:rPr lang="en-US" sz="6000" dirty="0"/>
              <a:t>?</a:t>
            </a:r>
          </a:p>
        </p:txBody>
      </p:sp>
    </p:spTree>
    <p:extLst>
      <p:ext uri="{BB962C8B-B14F-4D97-AF65-F5344CB8AC3E}">
        <p14:creationId xmlns:p14="http://schemas.microsoft.com/office/powerpoint/2010/main" val="21941441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72B146E-7EBD-4EA3-AC0A-A2D378AE338D}"/>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a:stretch/>
        </p:blipFill>
        <p:spPr>
          <a:xfrm>
            <a:off x="5073316" y="649705"/>
            <a:ext cx="6858000" cy="5426242"/>
          </a:xfrm>
          <a:prstGeom prst="rect">
            <a:avLst/>
          </a:prstGeom>
        </p:spPr>
      </p:pic>
      <p:sp>
        <p:nvSpPr>
          <p:cNvPr id="2" name="TextBox 1">
            <a:extLst>
              <a:ext uri="{FF2B5EF4-FFF2-40B4-BE49-F238E27FC236}">
                <a16:creationId xmlns:a16="http://schemas.microsoft.com/office/drawing/2014/main" id="{F7FD389E-8344-4BFB-9E28-726FC5442522}"/>
              </a:ext>
            </a:extLst>
          </p:cNvPr>
          <p:cNvSpPr txBox="1"/>
          <p:nvPr/>
        </p:nvSpPr>
        <p:spPr>
          <a:xfrm>
            <a:off x="481264" y="865502"/>
            <a:ext cx="4379494" cy="4247317"/>
          </a:xfrm>
          <a:prstGeom prst="rect">
            <a:avLst/>
          </a:prstGeom>
          <a:noFill/>
        </p:spPr>
        <p:txBody>
          <a:bodyPr wrap="square" rtlCol="0">
            <a:spAutoFit/>
          </a:bodyPr>
          <a:lstStyle/>
          <a:p>
            <a:pPr algn="ctr"/>
            <a:r>
              <a:rPr lang="it-IT" sz="5400" i="1" dirty="0" err="1"/>
              <a:t>Valores</a:t>
            </a:r>
            <a:r>
              <a:rPr lang="it-IT" sz="5400" dirty="0"/>
              <a:t> y </a:t>
            </a:r>
            <a:r>
              <a:rPr lang="it-IT" sz="5400" i="1" dirty="0" err="1"/>
              <a:t>principios</a:t>
            </a:r>
            <a:r>
              <a:rPr lang="it-IT" sz="5400" dirty="0"/>
              <a:t> </a:t>
            </a:r>
            <a:r>
              <a:rPr lang="it-IT" sz="5400" dirty="0" err="1"/>
              <a:t>que</a:t>
            </a:r>
            <a:r>
              <a:rPr lang="it-IT" sz="5400" dirty="0"/>
              <a:t> </a:t>
            </a:r>
            <a:r>
              <a:rPr lang="it-IT" sz="5400" dirty="0" err="1"/>
              <a:t>deberían</a:t>
            </a:r>
            <a:r>
              <a:rPr lang="it-IT" sz="5400" dirty="0"/>
              <a:t> ser la base de la </a:t>
            </a:r>
            <a:r>
              <a:rPr lang="it-IT" sz="5400" dirty="0" err="1"/>
              <a:t>formación</a:t>
            </a:r>
            <a:r>
              <a:rPr lang="it-IT" sz="5400" dirty="0"/>
              <a:t>.</a:t>
            </a:r>
            <a:endParaRPr lang="en-US" sz="5400" dirty="0"/>
          </a:p>
        </p:txBody>
      </p:sp>
    </p:spTree>
    <p:extLst>
      <p:ext uri="{BB962C8B-B14F-4D97-AF65-F5344CB8AC3E}">
        <p14:creationId xmlns:p14="http://schemas.microsoft.com/office/powerpoint/2010/main" val="18023416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908664A-94E5-48D9-85B3-650C17CC4A9D}"/>
              </a:ext>
            </a:extLst>
          </p:cNvPr>
          <p:cNvSpPr txBox="1"/>
          <p:nvPr/>
        </p:nvSpPr>
        <p:spPr>
          <a:xfrm>
            <a:off x="340895" y="366623"/>
            <a:ext cx="7239000" cy="6124754"/>
          </a:xfrm>
          <a:prstGeom prst="rect">
            <a:avLst/>
          </a:prstGeom>
          <a:noFill/>
        </p:spPr>
        <p:txBody>
          <a:bodyPr wrap="square" rtlCol="0">
            <a:spAutoFit/>
          </a:bodyPr>
          <a:lstStyle/>
          <a:p>
            <a:r>
              <a:rPr lang="it-IT" sz="2800" dirty="0"/>
              <a:t>De la </a:t>
            </a:r>
            <a:r>
              <a:rPr lang="it-IT" sz="2800" i="1" dirty="0"/>
              <a:t>Ratio Formationis Generalis</a:t>
            </a:r>
            <a:r>
              <a:rPr lang="it-IT" sz="2800" dirty="0"/>
              <a:t>, la </a:t>
            </a:r>
            <a:r>
              <a:rPr lang="it-IT" sz="2800" i="1" dirty="0"/>
              <a:t>Ratio</a:t>
            </a:r>
            <a:r>
              <a:rPr lang="it-IT" sz="2800" dirty="0"/>
              <a:t> </a:t>
            </a:r>
            <a:r>
              <a:rPr lang="it-IT" sz="2800" dirty="0" err="1"/>
              <a:t>particular</a:t>
            </a:r>
            <a:r>
              <a:rPr lang="it-IT" sz="2800" dirty="0"/>
              <a:t> (</a:t>
            </a:r>
            <a:r>
              <a:rPr lang="it-IT" sz="2800" dirty="0" err="1"/>
              <a:t>Unidades</a:t>
            </a:r>
            <a:r>
              <a:rPr lang="it-IT" sz="2800" dirty="0"/>
              <a:t> y </a:t>
            </a:r>
            <a:r>
              <a:rPr lang="it-IT" sz="2800" dirty="0" err="1"/>
              <a:t>Conferencias</a:t>
            </a:r>
            <a:r>
              <a:rPr lang="it-IT" sz="2800" dirty="0"/>
              <a:t> de la </a:t>
            </a:r>
            <a:r>
              <a:rPr lang="it-IT" sz="2800" dirty="0" err="1"/>
              <a:t>Congregación</a:t>
            </a:r>
            <a:r>
              <a:rPr lang="it-IT" sz="2800" dirty="0"/>
              <a:t>) son </a:t>
            </a:r>
            <a:r>
              <a:rPr lang="it-IT" sz="2800" dirty="0" err="1"/>
              <a:t>formuladas</a:t>
            </a:r>
            <a:r>
              <a:rPr lang="it-IT" sz="2800" dirty="0"/>
              <a:t>.</a:t>
            </a:r>
            <a:endParaRPr lang="es-419" sz="2800" dirty="0"/>
          </a:p>
          <a:p>
            <a:endParaRPr lang="es-419" sz="2800" dirty="0"/>
          </a:p>
          <a:p>
            <a:r>
              <a:rPr lang="es-419" sz="2800" dirty="0"/>
              <a:t>También formulados de la </a:t>
            </a:r>
            <a:r>
              <a:rPr lang="es-419" sz="2800" i="1" dirty="0"/>
              <a:t>Ratio</a:t>
            </a:r>
            <a:r>
              <a:rPr lang="es-419" sz="2800" dirty="0"/>
              <a:t> son:</a:t>
            </a:r>
          </a:p>
          <a:p>
            <a:r>
              <a:rPr lang="es-419" sz="2800" dirty="0"/>
              <a:t> </a:t>
            </a:r>
          </a:p>
          <a:p>
            <a:r>
              <a:rPr lang="es-419" sz="2800" dirty="0"/>
              <a:t>- los Directorios, que corresponden a las estructuras adoptadas para la formación por las Unidades y las Conferencias, y </a:t>
            </a:r>
          </a:p>
          <a:p>
            <a:endParaRPr lang="es-419" sz="2800" dirty="0"/>
          </a:p>
          <a:p>
            <a:r>
              <a:rPr lang="es-419" sz="2800" dirty="0"/>
              <a:t>- los Programas, que son el día a día actual, propuestas concretas para la formación y la vivencia de los valores y principios articulados en la </a:t>
            </a:r>
            <a:r>
              <a:rPr lang="es-419" sz="2800" i="1" dirty="0"/>
              <a:t>Ratio Formationis Generalis</a:t>
            </a:r>
            <a:r>
              <a:rPr lang="es-419" sz="2800" dirty="0"/>
              <a:t>).</a:t>
            </a:r>
            <a:endParaRPr lang="en-US" sz="2800" dirty="0"/>
          </a:p>
        </p:txBody>
      </p:sp>
      <p:pic>
        <p:nvPicPr>
          <p:cNvPr id="4" name="Picture 3" descr="A close up of a computer&#10;&#10;Description automatically generated">
            <a:extLst>
              <a:ext uri="{FF2B5EF4-FFF2-40B4-BE49-F238E27FC236}">
                <a16:creationId xmlns:a16="http://schemas.microsoft.com/office/drawing/2014/main" id="{9221763F-B27C-4326-8AAC-0E8C7C849A79}"/>
              </a:ext>
            </a:extLst>
          </p:cNvPr>
          <p:cNvPicPr>
            <a:picLocks noChangeAspect="1"/>
          </p:cNvPicPr>
          <p:nvPr/>
        </p:nvPicPr>
        <p:blipFill>
          <a:blip r:embed="rId2">
            <a:alphaModFix/>
            <a:duotone>
              <a:prstClr val="black"/>
              <a:schemeClr val="accent4">
                <a:tint val="45000"/>
                <a:satMod val="400000"/>
              </a:schemeClr>
            </a:duotone>
            <a:extLst>
              <a:ext uri="{28A0092B-C50C-407E-A947-70E740481C1C}">
                <a14:useLocalDpi xmlns:a14="http://schemas.microsoft.com/office/drawing/2010/main" val="0"/>
              </a:ext>
            </a:extLst>
          </a:blip>
          <a:stretch>
            <a:fillRect/>
          </a:stretch>
        </p:blipFill>
        <p:spPr>
          <a:xfrm>
            <a:off x="7579895" y="795209"/>
            <a:ext cx="4379494" cy="4836694"/>
          </a:xfrm>
          <a:prstGeom prst="rect">
            <a:avLst/>
          </a:prstGeom>
          <a:solidFill>
            <a:srgbClr val="00B0F0">
              <a:alpha val="70000"/>
            </a:srgbClr>
          </a:solidFill>
          <a:ln w="57150">
            <a:solidFill>
              <a:schemeClr val="tx1"/>
            </a:solidFill>
          </a:ln>
        </p:spPr>
      </p:pic>
      <p:sp>
        <p:nvSpPr>
          <p:cNvPr id="5" name="TextBox 4">
            <a:extLst>
              <a:ext uri="{FF2B5EF4-FFF2-40B4-BE49-F238E27FC236}">
                <a16:creationId xmlns:a16="http://schemas.microsoft.com/office/drawing/2014/main" id="{F860F548-D3D0-4E46-BFF7-5CD26E03899B}"/>
              </a:ext>
            </a:extLst>
          </p:cNvPr>
          <p:cNvSpPr txBox="1"/>
          <p:nvPr/>
        </p:nvSpPr>
        <p:spPr>
          <a:xfrm>
            <a:off x="7724274" y="1167063"/>
            <a:ext cx="1792705" cy="523220"/>
          </a:xfrm>
          <a:prstGeom prst="rect">
            <a:avLst/>
          </a:prstGeom>
          <a:noFill/>
        </p:spPr>
        <p:txBody>
          <a:bodyPr wrap="square" rtlCol="0">
            <a:spAutoFit/>
          </a:bodyPr>
          <a:lstStyle/>
          <a:p>
            <a:r>
              <a:rPr lang="en-US" sz="2800" dirty="0"/>
              <a:t>Directories</a:t>
            </a:r>
          </a:p>
        </p:txBody>
      </p:sp>
      <p:sp>
        <p:nvSpPr>
          <p:cNvPr id="6" name="TextBox 5">
            <a:extLst>
              <a:ext uri="{FF2B5EF4-FFF2-40B4-BE49-F238E27FC236}">
                <a16:creationId xmlns:a16="http://schemas.microsoft.com/office/drawing/2014/main" id="{4B335F15-B5D9-4594-A975-0F325DB97015}"/>
              </a:ext>
            </a:extLst>
          </p:cNvPr>
          <p:cNvSpPr txBox="1"/>
          <p:nvPr/>
        </p:nvSpPr>
        <p:spPr>
          <a:xfrm>
            <a:off x="10190748" y="3308683"/>
            <a:ext cx="1660358" cy="523220"/>
          </a:xfrm>
          <a:prstGeom prst="rect">
            <a:avLst/>
          </a:prstGeom>
          <a:noFill/>
        </p:spPr>
        <p:txBody>
          <a:bodyPr wrap="square" rtlCol="0">
            <a:spAutoFit/>
          </a:bodyPr>
          <a:lstStyle/>
          <a:p>
            <a:r>
              <a:rPr lang="en-US" sz="2800" dirty="0"/>
              <a:t>Programs</a:t>
            </a:r>
          </a:p>
        </p:txBody>
      </p:sp>
    </p:spTree>
    <p:extLst>
      <p:ext uri="{BB962C8B-B14F-4D97-AF65-F5344CB8AC3E}">
        <p14:creationId xmlns:p14="http://schemas.microsoft.com/office/powerpoint/2010/main" val="30676036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4C108AD-C122-435F-A7D1-4BB61289DA87}"/>
              </a:ext>
            </a:extLst>
          </p:cNvPr>
          <p:cNvSpPr txBox="1"/>
          <p:nvPr/>
        </p:nvSpPr>
        <p:spPr>
          <a:xfrm>
            <a:off x="687702" y="913924"/>
            <a:ext cx="7571837" cy="4893647"/>
          </a:xfrm>
          <a:prstGeom prst="rect">
            <a:avLst/>
          </a:prstGeom>
          <a:noFill/>
        </p:spPr>
        <p:txBody>
          <a:bodyPr wrap="square" rtlCol="0">
            <a:spAutoFit/>
          </a:bodyPr>
          <a:lstStyle/>
          <a:p>
            <a:pPr algn="ctr"/>
            <a:r>
              <a:rPr lang="es-419" sz="2400" b="1" dirty="0"/>
              <a:t>Una historia breve de la </a:t>
            </a:r>
          </a:p>
          <a:p>
            <a:pPr algn="ctr"/>
            <a:r>
              <a:rPr lang="es-419" sz="2400" b="1" i="1" dirty="0"/>
              <a:t>Ratio Formationis Generalis</a:t>
            </a:r>
            <a:r>
              <a:rPr lang="es-419" sz="2400" b="1" dirty="0"/>
              <a:t>:</a:t>
            </a:r>
          </a:p>
          <a:p>
            <a:pPr algn="ctr"/>
            <a:endParaRPr lang="es-419" sz="2400" b="1" dirty="0"/>
          </a:p>
          <a:p>
            <a:pPr algn="ctr"/>
            <a:r>
              <a:rPr lang="es-419" sz="2400" b="1" dirty="0"/>
              <a:t>Antes de año 1991 la Congregación tenía cuatro </a:t>
            </a:r>
            <a:r>
              <a:rPr lang="es-419" sz="2400" b="1" i="1" dirty="0"/>
              <a:t>Ratio</a:t>
            </a:r>
            <a:r>
              <a:rPr lang="es-419" sz="2400" b="1" dirty="0"/>
              <a:t>: Hermanos, Noviciado, Clérigos y la Formación Continua. </a:t>
            </a:r>
          </a:p>
          <a:p>
            <a:pPr algn="ctr"/>
            <a:endParaRPr lang="es-419" sz="2400" b="1" dirty="0"/>
          </a:p>
          <a:p>
            <a:pPr algn="ctr"/>
            <a:r>
              <a:rPr lang="es-419" sz="2400" b="1" dirty="0"/>
              <a:t>The Capítulo General del 1991 ordenó la elaboración de una sola </a:t>
            </a:r>
            <a:r>
              <a:rPr lang="es-419" sz="2400" b="1" i="1" dirty="0"/>
              <a:t>Ratio Formationis Generalis </a:t>
            </a:r>
            <a:r>
              <a:rPr lang="es-419" sz="2400" b="1" dirty="0"/>
              <a:t>para dar mayor continuidad y cohesión a la formación.</a:t>
            </a:r>
          </a:p>
          <a:p>
            <a:pPr algn="ctr"/>
            <a:endParaRPr lang="es-419" sz="2400" b="1" dirty="0"/>
          </a:p>
          <a:p>
            <a:pPr algn="ctr"/>
            <a:r>
              <a:rPr lang="es-419" sz="2400" b="1" dirty="0"/>
              <a:t>No fue hasta 12 años después que la </a:t>
            </a:r>
            <a:r>
              <a:rPr lang="es-419" sz="2400" b="1" i="1" dirty="0"/>
              <a:t>Ratio Formationis Generalis</a:t>
            </a:r>
            <a:r>
              <a:rPr lang="es-419" sz="2400" b="1" dirty="0"/>
              <a:t> del 2003 fue completada y aprobada por el Gobierno General.  </a:t>
            </a:r>
            <a:endParaRPr lang="en-US" sz="2400" b="1" dirty="0"/>
          </a:p>
        </p:txBody>
      </p:sp>
      <p:pic>
        <p:nvPicPr>
          <p:cNvPr id="4" name="Picture 3">
            <a:extLst>
              <a:ext uri="{FF2B5EF4-FFF2-40B4-BE49-F238E27FC236}">
                <a16:creationId xmlns:a16="http://schemas.microsoft.com/office/drawing/2014/main" id="{3BE0CD62-D3ED-46FC-AA1F-41981F090ED0}"/>
              </a:ext>
            </a:extLst>
          </p:cNvPr>
          <p:cNvPicPr>
            <a:picLocks noChangeAspect="1"/>
          </p:cNvPicPr>
          <p:nvPr/>
        </p:nvPicPr>
        <p:blipFill>
          <a:blip r:embed="rId2">
            <a:duotone>
              <a:prstClr val="black"/>
              <a:schemeClr val="accent2">
                <a:tint val="45000"/>
                <a:satMod val="400000"/>
              </a:schemeClr>
            </a:duotone>
            <a:extLst>
              <a:ext uri="{28A0092B-C50C-407E-A947-70E740481C1C}">
                <a14:useLocalDpi xmlns:a14="http://schemas.microsoft.com/office/drawing/2010/main" val="0"/>
              </a:ext>
            </a:extLst>
          </a:blip>
          <a:srcRect/>
          <a:stretch/>
        </p:blipFill>
        <p:spPr>
          <a:xfrm>
            <a:off x="8674768" y="1147865"/>
            <a:ext cx="3387530" cy="4056434"/>
          </a:xfrm>
          <a:prstGeom prst="rect">
            <a:avLst/>
          </a:prstGeom>
          <a:solidFill>
            <a:srgbClr val="00B0F0"/>
          </a:solidFill>
          <a:ln w="38100">
            <a:solidFill>
              <a:schemeClr val="tx1"/>
            </a:solidFill>
          </a:ln>
        </p:spPr>
      </p:pic>
    </p:spTree>
    <p:extLst>
      <p:ext uri="{BB962C8B-B14F-4D97-AF65-F5344CB8AC3E}">
        <p14:creationId xmlns:p14="http://schemas.microsoft.com/office/powerpoint/2010/main" val="38358127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E85FFB4-34C1-4935-B55A-20D62951589C}"/>
              </a:ext>
            </a:extLst>
          </p:cNvPr>
          <p:cNvSpPr txBox="1"/>
          <p:nvPr/>
        </p:nvSpPr>
        <p:spPr>
          <a:xfrm>
            <a:off x="633011" y="330740"/>
            <a:ext cx="6171825" cy="3231654"/>
          </a:xfrm>
          <a:prstGeom prst="rect">
            <a:avLst/>
          </a:prstGeom>
          <a:noFill/>
        </p:spPr>
        <p:txBody>
          <a:bodyPr wrap="square" rtlCol="0">
            <a:spAutoFit/>
          </a:bodyPr>
          <a:lstStyle/>
          <a:p>
            <a:r>
              <a:rPr lang="es-419" sz="3600" dirty="0"/>
              <a:t>El 25to Capítulo General en 2016 pidió una evaluación de los programas de formación en la Congregación por parte de las Unidades y las Conferencias.</a:t>
            </a:r>
          </a:p>
          <a:p>
            <a:endParaRPr lang="es-419" sz="2400" dirty="0"/>
          </a:p>
        </p:txBody>
      </p:sp>
      <p:pic>
        <p:nvPicPr>
          <p:cNvPr id="4" name="Picture 3" descr="A group of people posing for a photo&#10;&#10;Description automatically generated">
            <a:extLst>
              <a:ext uri="{FF2B5EF4-FFF2-40B4-BE49-F238E27FC236}">
                <a16:creationId xmlns:a16="http://schemas.microsoft.com/office/drawing/2014/main" id="{42720C50-D72B-431A-9D0A-B016353154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03915" y="544240"/>
            <a:ext cx="4633608" cy="3326011"/>
          </a:xfrm>
          <a:prstGeom prst="rect">
            <a:avLst/>
          </a:prstGeom>
        </p:spPr>
      </p:pic>
      <p:sp>
        <p:nvSpPr>
          <p:cNvPr id="14" name="TextBox 13">
            <a:extLst>
              <a:ext uri="{FF2B5EF4-FFF2-40B4-BE49-F238E27FC236}">
                <a16:creationId xmlns:a16="http://schemas.microsoft.com/office/drawing/2014/main" id="{3B198D0A-1453-4236-A9CF-3C2A7D1920BF}"/>
              </a:ext>
            </a:extLst>
          </p:cNvPr>
          <p:cNvSpPr txBox="1"/>
          <p:nvPr/>
        </p:nvSpPr>
        <p:spPr>
          <a:xfrm>
            <a:off x="1062843" y="4116392"/>
            <a:ext cx="10496145" cy="2246769"/>
          </a:xfrm>
          <a:prstGeom prst="rect">
            <a:avLst/>
          </a:prstGeom>
          <a:noFill/>
        </p:spPr>
        <p:txBody>
          <a:bodyPr wrap="square" rtlCol="0">
            <a:spAutoFit/>
          </a:bodyPr>
          <a:lstStyle/>
          <a:p>
            <a:r>
              <a:rPr lang="es-419" sz="2800" b="1" dirty="0"/>
              <a:t>El Secretariado General para la Formación, en su reflexión sobre esta decisión, consideró que cualquier evaluación de los programas de la formación, necesitaría un punto de referencia, y lógicamente, esa referencia es la </a:t>
            </a:r>
            <a:r>
              <a:rPr lang="es-419" sz="2800" b="1" i="1" dirty="0"/>
              <a:t>Ratio Formationis Generalis</a:t>
            </a:r>
            <a:r>
              <a:rPr lang="es-419" sz="2800" b="1" dirty="0"/>
              <a:t>, que necesitaba ser </a:t>
            </a:r>
            <a:r>
              <a:rPr lang="es-419" sz="2800" b="1" dirty="0" err="1"/>
              <a:t>acualizada</a:t>
            </a:r>
            <a:r>
              <a:rPr lang="es-419" sz="2800" b="1" dirty="0"/>
              <a:t>.</a:t>
            </a:r>
            <a:endParaRPr lang="en-US" sz="2800" b="1" dirty="0"/>
          </a:p>
        </p:txBody>
      </p:sp>
    </p:spTree>
    <p:extLst>
      <p:ext uri="{BB962C8B-B14F-4D97-AF65-F5344CB8AC3E}">
        <p14:creationId xmlns:p14="http://schemas.microsoft.com/office/powerpoint/2010/main" val="9106858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4" name="Picture 3" descr="Analogue clock">
            <a:extLst>
              <a:ext uri="{FF2B5EF4-FFF2-40B4-BE49-F238E27FC236}">
                <a16:creationId xmlns:a16="http://schemas.microsoft.com/office/drawing/2014/main" id="{E78A9013-5AD4-4318-83F1-5FEE2F1C55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blipFill>
            <a:blip r:embed="rId3"/>
            <a:tile tx="0" ty="0" sx="100000" sy="100000" flip="none" algn="tl"/>
          </a:blipFill>
          <a:effectLst>
            <a:softEdge rad="635000"/>
          </a:effectLst>
        </p:spPr>
      </p:pic>
      <p:sp>
        <p:nvSpPr>
          <p:cNvPr id="2" name="TextBox 1">
            <a:extLst>
              <a:ext uri="{FF2B5EF4-FFF2-40B4-BE49-F238E27FC236}">
                <a16:creationId xmlns:a16="http://schemas.microsoft.com/office/drawing/2014/main" id="{228972B2-1614-4D1C-BFD8-034B19A42F9F}"/>
              </a:ext>
            </a:extLst>
          </p:cNvPr>
          <p:cNvSpPr txBox="1"/>
          <p:nvPr/>
        </p:nvSpPr>
        <p:spPr>
          <a:xfrm>
            <a:off x="447472" y="612844"/>
            <a:ext cx="10290495" cy="5632311"/>
          </a:xfrm>
          <a:prstGeom prst="rect">
            <a:avLst/>
          </a:prstGeom>
          <a:solidFill>
            <a:schemeClr val="bg1"/>
          </a:solidFill>
          <a:ln w="57150">
            <a:solidFill>
              <a:schemeClr val="tx1"/>
            </a:solidFill>
          </a:ln>
          <a:effectLst>
            <a:softEdge rad="317500"/>
          </a:effectLst>
        </p:spPr>
        <p:txBody>
          <a:bodyPr wrap="square" rtlCol="0">
            <a:spAutoFit/>
          </a:bodyPr>
          <a:lstStyle/>
          <a:p>
            <a:r>
              <a:rPr lang="es-419" sz="2400" b="1" dirty="0"/>
              <a:t>¿Por qué una actualización de la </a:t>
            </a:r>
            <a:r>
              <a:rPr lang="es-419" sz="2400" b="1" i="1" dirty="0"/>
              <a:t>Ratio Formationis Generalis</a:t>
            </a:r>
            <a:r>
              <a:rPr lang="es-419" sz="2400" b="1" dirty="0"/>
              <a:t>?</a:t>
            </a:r>
          </a:p>
          <a:p>
            <a:endParaRPr lang="es-419" sz="2400" b="1" dirty="0"/>
          </a:p>
          <a:p>
            <a:r>
              <a:rPr lang="es-419" sz="2400" b="1" dirty="0"/>
              <a:t>Desde el año 2003:</a:t>
            </a:r>
          </a:p>
          <a:p>
            <a:endParaRPr lang="es-419" sz="2400" b="1" dirty="0"/>
          </a:p>
          <a:p>
            <a:pPr marL="285750" indent="-285750">
              <a:buFontTx/>
              <a:buChar char="-"/>
            </a:pPr>
            <a:r>
              <a:rPr lang="es-419" sz="2400" b="1" dirty="0"/>
              <a:t>La Congregación había celebrado dos Capítulos Generales y ambos habían hecho referencias a la formación, </a:t>
            </a:r>
          </a:p>
          <a:p>
            <a:pPr marL="342900" indent="-342900">
              <a:buFontTx/>
              <a:buChar char="-"/>
            </a:pPr>
            <a:r>
              <a:rPr lang="es-419" sz="2400" b="1" dirty="0"/>
              <a:t>En el año 2015, el Gobierno General había publicado el </a:t>
            </a:r>
            <a:r>
              <a:rPr lang="es-419" sz="2400" b="1" i="1" dirty="0"/>
              <a:t>Decreto sobre la</a:t>
            </a:r>
          </a:p>
          <a:p>
            <a:r>
              <a:rPr lang="es-419" sz="2400" b="1" i="1" dirty="0"/>
              <a:t>     Formación</a:t>
            </a:r>
            <a:r>
              <a:rPr lang="es-419" sz="2400" b="1" dirty="0"/>
              <a:t> que estableció un vocabulario y elementos esenciales de las</a:t>
            </a:r>
          </a:p>
          <a:p>
            <a:r>
              <a:rPr lang="es-419" sz="2400" b="1" dirty="0"/>
              <a:t>     diferentes etapas de la formación, y tercero, </a:t>
            </a:r>
          </a:p>
          <a:p>
            <a:pPr marL="285750" indent="-285750">
              <a:buFontTx/>
              <a:buChar char="-"/>
            </a:pPr>
            <a:r>
              <a:rPr lang="es-419" sz="2400" b="1" dirty="0"/>
              <a:t>El Vaticano había publicado varios documentos muy importantes relacionados con la formación y la Vida Consagrada, incluyendo los resultados de varios Sínodos de Obispos.  </a:t>
            </a:r>
          </a:p>
          <a:p>
            <a:endParaRPr lang="es-419" sz="2400" b="1" dirty="0"/>
          </a:p>
          <a:p>
            <a:r>
              <a:rPr lang="es-419" sz="2400" b="1" dirty="0"/>
              <a:t>La necesidad de una </a:t>
            </a:r>
            <a:r>
              <a:rPr lang="es-419" sz="2400" b="1" i="1" dirty="0"/>
              <a:t>Ratio</a:t>
            </a:r>
            <a:r>
              <a:rPr lang="es-419" sz="2400" b="1" dirty="0"/>
              <a:t> actualizada también se vio desde la perspectiva de la Reestructuración y la Reconfiguración.</a:t>
            </a:r>
            <a:endParaRPr lang="en-US" sz="2400" b="1" dirty="0"/>
          </a:p>
        </p:txBody>
      </p:sp>
    </p:spTree>
    <p:extLst>
      <p:ext uri="{BB962C8B-B14F-4D97-AF65-F5344CB8AC3E}">
        <p14:creationId xmlns:p14="http://schemas.microsoft.com/office/powerpoint/2010/main" val="1487621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759B08A-590A-4FA8-8D33-965BC54A3D10}"/>
              </a:ext>
            </a:extLst>
          </p:cNvPr>
          <p:cNvSpPr txBox="1"/>
          <p:nvPr/>
        </p:nvSpPr>
        <p:spPr>
          <a:xfrm>
            <a:off x="704827" y="982176"/>
            <a:ext cx="7309845" cy="4893647"/>
          </a:xfrm>
          <a:prstGeom prst="rect">
            <a:avLst/>
          </a:prstGeom>
          <a:noFill/>
        </p:spPr>
        <p:txBody>
          <a:bodyPr wrap="square" rtlCol="0">
            <a:spAutoFit/>
          </a:bodyPr>
          <a:lstStyle/>
          <a:p>
            <a:r>
              <a:rPr lang="es-419" sz="2400" b="1" dirty="0"/>
              <a:t>Tanto la Reestructuración como la Reconfiguración toman su motivación y se dinamizan desde la </a:t>
            </a:r>
            <a:r>
              <a:rPr lang="es-419" sz="2400" b="1" i="1" dirty="0"/>
              <a:t>fidelidad</a:t>
            </a:r>
            <a:r>
              <a:rPr lang="es-419" sz="2400" b="1" dirty="0"/>
              <a:t> a la </a:t>
            </a:r>
            <a:r>
              <a:rPr lang="es-419" sz="2400" b="1" i="1" dirty="0"/>
              <a:t>Misión</a:t>
            </a:r>
            <a:r>
              <a:rPr lang="es-419" sz="2400" b="1" dirty="0"/>
              <a:t> y al </a:t>
            </a:r>
            <a:r>
              <a:rPr lang="es-419" sz="2400" b="1" i="1" dirty="0"/>
              <a:t>Carisma</a:t>
            </a:r>
            <a:r>
              <a:rPr lang="es-419" sz="2400" b="1" dirty="0"/>
              <a:t> redentorista.</a:t>
            </a:r>
          </a:p>
          <a:p>
            <a:endParaRPr lang="es-419" sz="2400" b="1" dirty="0"/>
          </a:p>
          <a:p>
            <a:r>
              <a:rPr lang="es-419" sz="2400" b="1" dirty="0"/>
              <a:t>Mientras que es generalmente aceptado que el término reestructuración no es el mejor, es funcional dentro de nuestra comprensión de incluir los conceptos de la </a:t>
            </a:r>
            <a:r>
              <a:rPr lang="es-419" sz="2400" b="1" i="1" dirty="0"/>
              <a:t>conversión</a:t>
            </a:r>
            <a:r>
              <a:rPr lang="es-419" sz="2400" b="1" dirty="0"/>
              <a:t> y la </a:t>
            </a:r>
            <a:r>
              <a:rPr lang="es-419" sz="2400" b="1" i="1" dirty="0"/>
              <a:t>fidelidad</a:t>
            </a:r>
            <a:r>
              <a:rPr lang="es-419" sz="2400" b="1" dirty="0"/>
              <a:t> a nuestro Carisma.</a:t>
            </a:r>
          </a:p>
          <a:p>
            <a:endParaRPr lang="en-US" sz="2400" b="1" dirty="0"/>
          </a:p>
          <a:p>
            <a:r>
              <a:rPr lang="en-US" sz="2400" b="1" dirty="0"/>
              <a:t>El </a:t>
            </a:r>
            <a:r>
              <a:rPr lang="en-US" sz="2400" b="1" dirty="0" err="1"/>
              <a:t>concepto</a:t>
            </a:r>
            <a:r>
              <a:rPr lang="en-US" sz="2400" b="1" dirty="0"/>
              <a:t> y los </a:t>
            </a:r>
            <a:r>
              <a:rPr lang="en-US" sz="2400" b="1" dirty="0" err="1"/>
              <a:t>valores</a:t>
            </a:r>
            <a:r>
              <a:rPr lang="en-US" sz="2400" b="1" dirty="0"/>
              <a:t> de la </a:t>
            </a:r>
            <a:r>
              <a:rPr lang="en-US" sz="2400" b="1" dirty="0" err="1"/>
              <a:t>reestructuración</a:t>
            </a:r>
            <a:r>
              <a:rPr lang="en-US" sz="2400" b="1" dirty="0"/>
              <a:t> </a:t>
            </a:r>
            <a:r>
              <a:rPr lang="en-US" sz="2400" b="1" dirty="0" err="1"/>
              <a:t>aparecen</a:t>
            </a:r>
            <a:r>
              <a:rPr lang="en-US" sz="2400" b="1" dirty="0"/>
              <a:t> </a:t>
            </a:r>
            <a:r>
              <a:rPr lang="en-US" sz="2400" b="1" dirty="0" err="1"/>
              <a:t>en</a:t>
            </a:r>
            <a:r>
              <a:rPr lang="en-US" sz="2400" b="1" dirty="0"/>
              <a:t> </a:t>
            </a:r>
            <a:r>
              <a:rPr lang="en-US" sz="2400" b="1" dirty="0" err="1"/>
              <a:t>nuestras</a:t>
            </a:r>
            <a:r>
              <a:rPr lang="en-US" sz="2400" b="1" dirty="0"/>
              <a:t> </a:t>
            </a:r>
            <a:r>
              <a:rPr lang="en-US" sz="2400" b="1" dirty="0" err="1"/>
              <a:t>Constituciones</a:t>
            </a:r>
            <a:r>
              <a:rPr lang="en-US" sz="2400" b="1" dirty="0"/>
              <a:t>, por </a:t>
            </a:r>
            <a:r>
              <a:rPr lang="en-US" sz="2400" b="1" dirty="0" err="1"/>
              <a:t>ejemplo</a:t>
            </a:r>
            <a:r>
              <a:rPr lang="en-US" sz="2400" b="1" dirty="0"/>
              <a:t>, </a:t>
            </a:r>
            <a:r>
              <a:rPr lang="en-US" sz="2400" b="1" dirty="0" err="1"/>
              <a:t>en</a:t>
            </a:r>
            <a:r>
              <a:rPr lang="en-US" sz="2400" b="1" dirty="0"/>
              <a:t> la </a:t>
            </a:r>
            <a:r>
              <a:rPr lang="en-US" sz="2400" b="1" dirty="0" err="1"/>
              <a:t>Constitución</a:t>
            </a:r>
            <a:r>
              <a:rPr lang="en-US" sz="2400" b="1" dirty="0"/>
              <a:t> No. 96, al </a:t>
            </a:r>
            <a:r>
              <a:rPr lang="en-US" sz="2400" b="1" dirty="0" err="1"/>
              <a:t>hablar</a:t>
            </a:r>
            <a:r>
              <a:rPr lang="en-US" sz="2400" b="1" dirty="0"/>
              <a:t> de las </a:t>
            </a:r>
            <a:r>
              <a:rPr lang="en-US" sz="2400" b="1" dirty="0" err="1"/>
              <a:t>adaptaciones</a:t>
            </a:r>
            <a:r>
              <a:rPr lang="en-US" sz="2400" b="1" dirty="0"/>
              <a:t> a las </a:t>
            </a:r>
            <a:r>
              <a:rPr lang="en-US" sz="2400" b="1" dirty="0" err="1"/>
              <a:t>realidades</a:t>
            </a:r>
            <a:r>
              <a:rPr lang="en-US" sz="2400" b="1" dirty="0"/>
              <a:t> </a:t>
            </a:r>
            <a:r>
              <a:rPr lang="en-US" sz="2400" b="1" dirty="0" err="1"/>
              <a:t>apostólicas</a:t>
            </a:r>
            <a:r>
              <a:rPr lang="en-US" sz="2400" b="1" dirty="0"/>
              <a:t>.</a:t>
            </a:r>
          </a:p>
        </p:txBody>
      </p:sp>
      <p:pic>
        <p:nvPicPr>
          <p:cNvPr id="4" name="Picture 3" descr="A person posing for the camera&#10;&#10;Description automatically generated">
            <a:extLst>
              <a:ext uri="{FF2B5EF4-FFF2-40B4-BE49-F238E27FC236}">
                <a16:creationId xmlns:a16="http://schemas.microsoft.com/office/drawing/2014/main" id="{549D4B8F-554C-4384-8FAC-122BA28968D2}"/>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397182" y="787940"/>
            <a:ext cx="3344104" cy="5282120"/>
          </a:xfrm>
          <a:prstGeom prst="rect">
            <a:avLst/>
          </a:prstGeom>
        </p:spPr>
      </p:pic>
    </p:spTree>
    <p:extLst>
      <p:ext uri="{BB962C8B-B14F-4D97-AF65-F5344CB8AC3E}">
        <p14:creationId xmlns:p14="http://schemas.microsoft.com/office/powerpoint/2010/main" val="28506928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57684A3-EB2D-40EC-B4F2-A765B11DCC16}"/>
              </a:ext>
            </a:extLst>
          </p:cNvPr>
          <p:cNvSpPr txBox="1"/>
          <p:nvPr/>
        </p:nvSpPr>
        <p:spPr>
          <a:xfrm>
            <a:off x="5304818" y="582067"/>
            <a:ext cx="6459164" cy="5693866"/>
          </a:xfrm>
          <a:prstGeom prst="rect">
            <a:avLst/>
          </a:prstGeom>
          <a:noFill/>
        </p:spPr>
        <p:txBody>
          <a:bodyPr wrap="square" rtlCol="0">
            <a:spAutoFit/>
          </a:bodyPr>
          <a:lstStyle/>
          <a:p>
            <a:r>
              <a:rPr lang="en-US" sz="2800" dirty="0"/>
              <a:t>La </a:t>
            </a:r>
            <a:r>
              <a:rPr lang="en-US" sz="2800" dirty="0" err="1"/>
              <a:t>reconfiguración</a:t>
            </a:r>
            <a:r>
              <a:rPr lang="en-US" sz="2800" dirty="0"/>
              <a:t> </a:t>
            </a:r>
            <a:r>
              <a:rPr lang="en-US" sz="2800" dirty="0" err="1"/>
              <a:t>tiene</a:t>
            </a:r>
            <a:r>
              <a:rPr lang="en-US" sz="2800" dirty="0"/>
              <a:t> que </a:t>
            </a:r>
            <a:r>
              <a:rPr lang="en-US" sz="2800" dirty="0" err="1"/>
              <a:t>ver</a:t>
            </a:r>
            <a:r>
              <a:rPr lang="en-US" sz="2800" dirty="0"/>
              <a:t> </a:t>
            </a:r>
            <a:r>
              <a:rPr lang="en-US" sz="2800" dirty="0" err="1"/>
              <a:t>más</a:t>
            </a:r>
            <a:r>
              <a:rPr lang="en-US" sz="2800" dirty="0"/>
              <a:t> con las </a:t>
            </a:r>
            <a:r>
              <a:rPr lang="en-US" sz="2800" dirty="0" err="1"/>
              <a:t>estructuras</a:t>
            </a:r>
            <a:r>
              <a:rPr lang="en-US" sz="2800" dirty="0"/>
              <a:t> (</a:t>
            </a:r>
            <a:r>
              <a:rPr lang="en-US" sz="2800" dirty="0" err="1"/>
              <a:t>tamaño</a:t>
            </a:r>
            <a:r>
              <a:rPr lang="en-US" sz="2800" dirty="0"/>
              <a:t>, </a:t>
            </a:r>
            <a:r>
              <a:rPr lang="en-US" sz="2800" dirty="0" err="1"/>
              <a:t>áreas</a:t>
            </a:r>
            <a:r>
              <a:rPr lang="en-US" sz="2800" dirty="0"/>
              <a:t> </a:t>
            </a:r>
            <a:r>
              <a:rPr lang="en-US" sz="2800" dirty="0" err="1"/>
              <a:t>geográficas</a:t>
            </a:r>
            <a:r>
              <a:rPr lang="en-US" sz="2800" dirty="0"/>
              <a:t>, etc.) de </a:t>
            </a:r>
            <a:r>
              <a:rPr lang="en-US" sz="2800" dirty="0" err="1"/>
              <a:t>nuestras</a:t>
            </a:r>
            <a:r>
              <a:rPr lang="en-US" sz="2800" dirty="0"/>
              <a:t> </a:t>
            </a:r>
            <a:r>
              <a:rPr lang="en-US" sz="2800" dirty="0" err="1"/>
              <a:t>Unidades</a:t>
            </a:r>
            <a:r>
              <a:rPr lang="en-US" sz="2800" dirty="0"/>
              <a:t>.</a:t>
            </a:r>
          </a:p>
          <a:p>
            <a:endParaRPr lang="en-US" sz="2800" dirty="0"/>
          </a:p>
          <a:p>
            <a:r>
              <a:rPr lang="en-US" sz="2800" dirty="0"/>
              <a:t>Como </a:t>
            </a:r>
            <a:r>
              <a:rPr lang="en-US" sz="2800" dirty="0" err="1"/>
              <a:t>en</a:t>
            </a:r>
            <a:r>
              <a:rPr lang="en-US" sz="2800" dirty="0"/>
              <a:t> el </a:t>
            </a:r>
            <a:r>
              <a:rPr lang="en-US" sz="2800" dirty="0" err="1"/>
              <a:t>caso</a:t>
            </a:r>
            <a:r>
              <a:rPr lang="en-US" sz="2800" dirty="0"/>
              <a:t> de la </a:t>
            </a:r>
            <a:r>
              <a:rPr lang="en-US" sz="2800" dirty="0" err="1"/>
              <a:t>reestructuración</a:t>
            </a:r>
            <a:r>
              <a:rPr lang="en-US" sz="2800" dirty="0"/>
              <a:t>, la </a:t>
            </a:r>
            <a:r>
              <a:rPr lang="en-US" sz="2800" dirty="0" err="1"/>
              <a:t>configuación</a:t>
            </a:r>
            <a:r>
              <a:rPr lang="en-US" sz="2800" dirty="0"/>
              <a:t> </a:t>
            </a:r>
            <a:r>
              <a:rPr lang="en-US" sz="2800" dirty="0" err="1"/>
              <a:t>renovada</a:t>
            </a:r>
            <a:r>
              <a:rPr lang="en-US" sz="2800" dirty="0"/>
              <a:t> es </a:t>
            </a:r>
            <a:r>
              <a:rPr lang="en-US" sz="2800" dirty="0" err="1"/>
              <a:t>también</a:t>
            </a:r>
            <a:r>
              <a:rPr lang="en-US" sz="2800" dirty="0"/>
              <a:t> </a:t>
            </a:r>
            <a:r>
              <a:rPr lang="en-US" sz="2800" dirty="0" err="1"/>
              <a:t>reflejada</a:t>
            </a:r>
            <a:r>
              <a:rPr lang="en-US" sz="2800" dirty="0"/>
              <a:t> </a:t>
            </a:r>
            <a:r>
              <a:rPr lang="en-US" sz="2800" dirty="0" err="1"/>
              <a:t>en</a:t>
            </a:r>
            <a:r>
              <a:rPr lang="en-US" sz="2800" dirty="0"/>
              <a:t> </a:t>
            </a:r>
            <a:r>
              <a:rPr lang="en-US" sz="2800" dirty="0" err="1"/>
              <a:t>nuestras</a:t>
            </a:r>
            <a:r>
              <a:rPr lang="en-US" sz="2800" dirty="0"/>
              <a:t> </a:t>
            </a:r>
            <a:r>
              <a:rPr lang="en-US" sz="2800" dirty="0" err="1"/>
              <a:t>Constituciones</a:t>
            </a:r>
            <a:r>
              <a:rPr lang="en-US" sz="2800" dirty="0"/>
              <a:t> y </a:t>
            </a:r>
            <a:r>
              <a:rPr lang="en-US" sz="2800" dirty="0" err="1"/>
              <a:t>Estatutos</a:t>
            </a:r>
            <a:r>
              <a:rPr lang="en-US" sz="2800" dirty="0"/>
              <a:t> (</a:t>
            </a:r>
            <a:r>
              <a:rPr lang="en-US" sz="2800" i="1" dirty="0"/>
              <a:t>cf.</a:t>
            </a:r>
            <a:r>
              <a:rPr lang="en-US" sz="2800" dirty="0"/>
              <a:t> Const. No. 96 y </a:t>
            </a:r>
          </a:p>
          <a:p>
            <a:r>
              <a:rPr lang="en-US" sz="2800" dirty="0" err="1"/>
              <a:t>Estatutos</a:t>
            </a:r>
            <a:r>
              <a:rPr lang="en-US" sz="2800" dirty="0"/>
              <a:t> #s 087 – 090). </a:t>
            </a:r>
          </a:p>
          <a:p>
            <a:endParaRPr lang="en-US" sz="2800" dirty="0"/>
          </a:p>
          <a:p>
            <a:r>
              <a:rPr lang="en-US" sz="2800" dirty="0"/>
              <a:t>La </a:t>
            </a:r>
            <a:r>
              <a:rPr lang="en-US" sz="2800" dirty="0" err="1"/>
              <a:t>reconfiguración</a:t>
            </a:r>
            <a:r>
              <a:rPr lang="en-US" sz="2800" dirty="0"/>
              <a:t> de las </a:t>
            </a:r>
            <a:r>
              <a:rPr lang="en-US" sz="2800" dirty="0" err="1"/>
              <a:t>Unidades</a:t>
            </a:r>
            <a:r>
              <a:rPr lang="en-US" sz="2800" dirty="0"/>
              <a:t> </a:t>
            </a:r>
            <a:r>
              <a:rPr lang="en-US" sz="2800" dirty="0" err="1"/>
              <a:t>tiene</a:t>
            </a:r>
            <a:r>
              <a:rPr lang="en-US" sz="2800" dirty="0"/>
              <a:t> la </a:t>
            </a:r>
            <a:r>
              <a:rPr lang="en-US" sz="2800" dirty="0" err="1"/>
              <a:t>conseguente</a:t>
            </a:r>
            <a:r>
              <a:rPr lang="en-US" sz="2800" dirty="0"/>
              <a:t> </a:t>
            </a:r>
            <a:r>
              <a:rPr lang="en-US" sz="2800" dirty="0" err="1"/>
              <a:t>reconfiguración</a:t>
            </a:r>
            <a:r>
              <a:rPr lang="en-US" sz="2800" dirty="0"/>
              <a:t> de los </a:t>
            </a:r>
            <a:r>
              <a:rPr lang="en-US" sz="2800" dirty="0" err="1"/>
              <a:t>Directorios</a:t>
            </a:r>
            <a:r>
              <a:rPr lang="en-US" sz="2800" dirty="0"/>
              <a:t> y los </a:t>
            </a:r>
            <a:r>
              <a:rPr lang="en-US" sz="2800" dirty="0" err="1"/>
              <a:t>Programas</a:t>
            </a:r>
            <a:r>
              <a:rPr lang="en-US" sz="2800" dirty="0"/>
              <a:t> de </a:t>
            </a:r>
            <a:r>
              <a:rPr lang="en-US" sz="2800" dirty="0" err="1"/>
              <a:t>Formación</a:t>
            </a:r>
            <a:r>
              <a:rPr lang="en-US" sz="2800" dirty="0"/>
              <a:t>.</a:t>
            </a:r>
          </a:p>
        </p:txBody>
      </p:sp>
      <p:pic>
        <p:nvPicPr>
          <p:cNvPr id="4" name="Picture 3" descr="A picture containing clock&#10;&#10;Description automatically generated">
            <a:extLst>
              <a:ext uri="{FF2B5EF4-FFF2-40B4-BE49-F238E27FC236}">
                <a16:creationId xmlns:a16="http://schemas.microsoft.com/office/drawing/2014/main" id="{FA20589C-D351-4105-9C18-EB1ABB346C49}"/>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428018" y="990600"/>
            <a:ext cx="4876800" cy="4876800"/>
          </a:xfrm>
          <a:prstGeom prst="rect">
            <a:avLst/>
          </a:prstGeom>
        </p:spPr>
      </p:pic>
    </p:spTree>
    <p:extLst>
      <p:ext uri="{BB962C8B-B14F-4D97-AF65-F5344CB8AC3E}">
        <p14:creationId xmlns:p14="http://schemas.microsoft.com/office/powerpoint/2010/main" val="313027678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1735</TotalTime>
  <Words>1184</Words>
  <Application>Microsoft Office PowerPoint</Application>
  <PresentationFormat>Widescreen</PresentationFormat>
  <Paragraphs>75</Paragraphs>
  <Slides>16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Manuel Rodríguez Delgado</dc:creator>
  <cp:lastModifiedBy>Manuel Rodríguez Delgado</cp:lastModifiedBy>
  <cp:revision>37</cp:revision>
  <dcterms:created xsi:type="dcterms:W3CDTF">2020-09-17T14:51:46Z</dcterms:created>
  <dcterms:modified xsi:type="dcterms:W3CDTF">2020-09-21T15:47:19Z</dcterms:modified>
</cp:coreProperties>
</file>