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08993-80DA-4965-A529-CFA9AB2D1ECF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1785-71DB-42F1-8881-AB85D0BFD14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8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4DB43-865B-40DD-A825-92BC0EB3589E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6ACA5-7F5F-4A13-AEAD-EEB1827026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25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76AE3-2CCF-45EC-901E-77B7E28A1C02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2763-47E9-4CBF-89AD-41F35DA1C84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82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BF333-82A3-430C-B92C-B827DCC83298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3B38-2E86-4BBB-9C4D-404BE9909F1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9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60B0F-55C4-462C-A03C-E82604D007E9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5917D-0F7F-4BD1-83FC-B3CB1D86146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09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A8A36-9A99-4199-8FCF-C94268490343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730AB-603F-4508-8DDC-4B3964AE5A6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0FA17-C84F-4088-A5BA-EF5A315C6A2B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65A0F-AD70-4F26-BA67-4955F728D9E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7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4F555-FEEC-4E31-8BB4-11928CF76487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DC004-86FF-4331-AABD-2E7A301D8B3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00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31ED0-2398-4C11-88E5-DE02EAEA3A37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5856E-73A4-44C6-8065-E3DF0816951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78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5605F-22D5-4938-9A39-249112801837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A346-02B4-4624-BDC8-BDB24E0C74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70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954EB-FE98-44A0-B904-AA9F02652606}" type="datetimeFigureOut">
              <a:rPr lang="pt-BR"/>
              <a:pPr/>
              <a:t>08/06/2013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3167-D4F3-430A-9805-05BB7F0823B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51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50F1C-000C-42EB-A257-153D4A7E6832}" type="datetimeFigureOut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08/06/2013</a:t>
            </a:fld>
            <a:endParaRPr lang="pt-BR"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3C38-0CDA-4B40-8676-335343174A55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6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588"/>
            <a:ext cx="9142413" cy="68595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8" y="550818"/>
            <a:ext cx="3563962" cy="23733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3"/>
          <p:cNvSpPr/>
          <p:nvPr/>
        </p:nvSpPr>
        <p:spPr>
          <a:xfrm>
            <a:off x="0" y="3213100"/>
            <a:ext cx="9134475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Curso de Espiritualidade Redentorista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pt-BR" sz="5400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243430"/>
            <a:ext cx="1704814" cy="24259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01 - S. Gerardo, Iconografia\06 - S. Gerardo, Serie cartoline 2\18 - S. Gerardo, Cartoline 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496" y="44624"/>
            <a:ext cx="9150732" cy="6813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0" y="4365104"/>
            <a:ext cx="9180512" cy="2462213"/>
          </a:xfrm>
          <a:prstGeom prst="rect">
            <a:avLst/>
          </a:prstGeom>
          <a:pattFill prst="pct25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22900" indent="-3429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Algum tempo depois, </a:t>
            </a:r>
            <a:r>
              <a:rPr lang="pt-BR" sz="2400" b="1" dirty="0" err="1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Néria</a:t>
            </a:r>
            <a:r>
              <a:rPr lang="pt-BR" sz="24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 ficou gravemente enferma </a:t>
            </a: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e escreveu uma carta a Santo Afonso confessando que as </a:t>
            </a:r>
            <a:r>
              <a:rPr lang="pt-BR" sz="24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suas acusações </a:t>
            </a: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contra Geraldo não passavam de </a:t>
            </a:r>
            <a:r>
              <a:rPr lang="pt-BR" sz="24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invenção e calúnia.</a:t>
            </a:r>
            <a:r>
              <a:rPr lang="pt-PT" sz="2400" b="1" dirty="0" smtClean="0">
                <a:solidFill>
                  <a:srgbClr val="0070C0"/>
                </a:solidFill>
                <a:latin typeface="Calisto MT" pitchFamily="18" charset="0"/>
                <a:cs typeface="Times New Roman" pitchFamily="18" charset="0"/>
              </a:rPr>
              <a:t> </a:t>
            </a:r>
          </a:p>
          <a:p>
            <a:pPr marL="522900" indent="-3429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pt-PT" sz="2400" b="1" dirty="0" smtClean="0">
              <a:solidFill>
                <a:srgbClr val="002060"/>
              </a:solidFill>
              <a:latin typeface="Calisto MT" pitchFamily="18" charset="0"/>
              <a:cs typeface="Times New Roman" pitchFamily="18" charset="0"/>
            </a:endParaRPr>
          </a:p>
          <a:p>
            <a:pPr marL="522900" indent="-34290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Em julho de 1754 , reconhecido </a:t>
            </a:r>
            <a:r>
              <a:rPr lang="pt-PT" sz="2400" b="1" dirty="0" smtClean="0">
                <a:solidFill>
                  <a:srgbClr val="0070C0"/>
                </a:solidFill>
                <a:latin typeface="Calisto MT" pitchFamily="18" charset="0"/>
                <a:cs typeface="Times New Roman" pitchFamily="18" charset="0"/>
              </a:rPr>
              <a:t>inocente</a:t>
            </a:r>
            <a:r>
              <a:rPr lang="pt-PT" sz="24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, ele é enviado a Nápoles.</a:t>
            </a:r>
            <a:endParaRPr lang="pt-BR" sz="24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01 - S. Gerardo, Iconografia\06 - S. Gerardo, Serie cartoline 2\18 - S. Gerardo, Cartoline 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334" y="44624"/>
            <a:ext cx="9150732" cy="6813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  <a:extLst/>
        </p:spPr>
      </p:pic>
      <p:sp>
        <p:nvSpPr>
          <p:cNvPr id="4" name="3 Rectángulo"/>
          <p:cNvSpPr/>
          <p:nvPr/>
        </p:nvSpPr>
        <p:spPr>
          <a:xfrm>
            <a:off x="35496" y="3789040"/>
            <a:ext cx="9129570" cy="3046988"/>
          </a:xfrm>
          <a:prstGeom prst="rect">
            <a:avLst/>
          </a:prstGeom>
          <a:pattFill prst="diagBrick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22900" indent="-342900" defTabSz="3600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Geraldo foi chamado por Santo Afonso para responder a acusação.</a:t>
            </a:r>
          </a:p>
          <a:p>
            <a:pPr marL="522900" indent="-342900" defTabSz="3600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Mas em vez de se defender, permaneceu em silêncio, seguindo o exemplo do seu divino Mestre.</a:t>
            </a:r>
          </a:p>
          <a:p>
            <a:pPr marL="522900" indent="-342900" defTabSz="7200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Diante deste silêncio, Santo Afonso nada pôde fazer senão impor ao jovem religioso uma severa penitência: </a:t>
            </a:r>
            <a:r>
              <a:rPr lang="pt-BR" sz="24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foi negado a Geraldo o privilégio de receber a santa Comunhão </a:t>
            </a: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e foi-lhe proibido todo contato com os de fora.</a:t>
            </a:r>
            <a:endParaRPr lang="es-MX" sz="2400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513"/>
            <a:ext cx="9144000" cy="8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</a:pPr>
            <a:r>
              <a:rPr lang="pt-BR" sz="4800" b="1" dirty="0">
                <a:solidFill>
                  <a:srgbClr val="002060"/>
                </a:solidFill>
                <a:latin typeface="Times New Roman" pitchFamily="18" charset="0"/>
                <a:ea typeface="PMingLiU" pitchFamily="18" charset="-120"/>
                <a:cs typeface="Arial" charset="0"/>
              </a:rPr>
              <a:t>5. O taumaturgo</a:t>
            </a:r>
            <a:endParaRPr lang="pt-BR" sz="4400" b="1" dirty="0">
              <a:solidFill>
                <a:srgbClr val="002060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12291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5438834"/>
            <a:ext cx="9144000" cy="1569660"/>
          </a:xfrm>
          <a:prstGeom prst="rect">
            <a:avLst/>
          </a:prstGeom>
          <a:pattFill prst="dotDmnd">
            <a:fgClr>
              <a:schemeClr val="accent6">
                <a:lumMod val="75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 charset="0"/>
              </a:rPr>
              <a:t>De poucos santos se recordam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/>
                <a:cs typeface="Arial" charset="0"/>
              </a:rPr>
              <a:t>tantos fatos prodigiosos 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 charset="0"/>
              </a:rPr>
              <a:t>como de São Geraldo. </a:t>
            </a:r>
            <a:endParaRPr lang="pt-BR" sz="2400" b="1" dirty="0" smtClean="0">
              <a:solidFill>
                <a:srgbClr val="002060"/>
              </a:solidFill>
              <a:latin typeface="Calisto MT" pitchFamily="18" charset="0"/>
              <a:ea typeface="PMingLiU"/>
              <a:cs typeface="Arial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Arial" charset="0"/>
              </a:rPr>
              <a:t>Seus 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 charset="0"/>
              </a:rPr>
              <a:t>processos de beatificação e de canonização revelam que seus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/>
                <a:cs typeface="Arial" charset="0"/>
              </a:rPr>
              <a:t>milagres eram os mais variados e numerosos. </a:t>
            </a:r>
          </a:p>
        </p:txBody>
      </p:sp>
    </p:spTree>
    <p:extLst>
      <p:ext uri="{BB962C8B-B14F-4D97-AF65-F5344CB8AC3E}">
        <p14:creationId xmlns:p14="http://schemas.microsoft.com/office/powerpoint/2010/main" val="38714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Missao.MISSAO-4FC7BB70\Meus documentos\Minhas imagens\Imagens Redentoristas\São Geraldo Majela\Imagens de São Geraldo Majela\Gagliardi, Tela Beatificazione, p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-26988"/>
            <a:ext cx="4643438" cy="7017306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accent6"/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BR" sz="30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Era </a:t>
            </a:r>
            <a:r>
              <a:rPr lang="pt-BR" sz="30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agraciado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com fenômenos espirituais de muitos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tipos:</a:t>
            </a:r>
            <a:endParaRPr lang="pt-BR" sz="3000" b="1" dirty="0">
              <a:solidFill>
                <a:schemeClr val="accent4">
                  <a:lumMod val="50000"/>
                </a:schemeClr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pt-BR" sz="3000" b="1" dirty="0" smtClean="0">
              <a:solidFill>
                <a:schemeClr val="accent4">
                  <a:lumMod val="50000"/>
                </a:schemeClr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Entrava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em êxtase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e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nessas horas podia-se ver seu corpo erguer-se alguns palmos do </a:t>
            </a: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chão. </a:t>
            </a:r>
            <a:endParaRPr lang="pt-BR" sz="3000" b="1" dirty="0">
              <a:solidFill>
                <a:schemeClr val="accent4">
                  <a:lumMod val="50000"/>
                </a:schemeClr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pt-BR" sz="3000" b="1" dirty="0" smtClean="0">
              <a:solidFill>
                <a:schemeClr val="accent4">
                  <a:lumMod val="50000"/>
                </a:schemeClr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pt-BR" sz="3000" b="1" dirty="0" smtClean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Foi-lhe </a:t>
            </a:r>
            <a:r>
              <a:rPr lang="pt-BR" sz="3000" b="1" dirty="0">
                <a:solidFill>
                  <a:schemeClr val="accent4">
                    <a:lumMod val="50000"/>
                  </a:schemeClr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concedido o milagre de ser visto e de </a:t>
            </a:r>
            <a:r>
              <a:rPr lang="pt-BR" sz="30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conversar em dois lugares ao mesmo tempo</a:t>
            </a:r>
            <a:r>
              <a:rPr lang="pt-BR" sz="30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.</a:t>
            </a:r>
            <a:endParaRPr lang="pt-BR" sz="3200" dirty="0" smtClean="0">
              <a:solidFill>
                <a:srgbClr val="0070C0"/>
              </a:solidFill>
              <a:latin typeface="Calisto MT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3000" b="1" dirty="0" smtClean="0">
              <a:solidFill>
                <a:schemeClr val="accent4">
                  <a:lumMod val="50000"/>
                </a:schemeClr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"/>
          <p:cNvSpPr>
            <a:spLocks noChangeArrowheads="1"/>
          </p:cNvSpPr>
          <p:nvPr/>
        </p:nvSpPr>
        <p:spPr bwMode="auto">
          <a:xfrm>
            <a:off x="0" y="44624"/>
            <a:ext cx="5220073" cy="6755696"/>
          </a:xfrm>
          <a:prstGeom prst="rect">
            <a:avLst/>
          </a:prstGeom>
          <a:pattFill prst="diagBrick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pt-BR" sz="2400" b="1" dirty="0" smtClean="0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4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Certo 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dia andou sobre as águas para levar um barco de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pescadores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 entre as ondas tempestuosas até a segurança da praia. 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Blip>
                <a:blip r:embed="rId2"/>
              </a:buBlip>
            </a:pPr>
            <a:endParaRPr lang="pt-BR" sz="24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 Muitas vezes Geraldo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contou às pessoas pecados secretos de suas almas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 que tinham vergonha de confessar e levou-as a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penitência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 e ao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perdão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Blip>
                <a:blip r:embed="rId2"/>
              </a:buBlip>
            </a:pPr>
            <a:endParaRPr lang="pt-BR" sz="24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  Em outra ocasião pediram as orações de Geraldo para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uma mulher grávida que corria perigo junto com o filho. 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Tanto ela como a criança saíram ilesas do perigo.</a:t>
            </a:r>
          </a:p>
        </p:txBody>
      </p:sp>
      <p:pic>
        <p:nvPicPr>
          <p:cNvPr id="15363" name="Picture 2" descr="C:\Documents and Settings\Missao.MISSAO-4FC7BB70\Meus documentos\Minhas imagens\Imagens Redentoristas\01 - S. Gerardo, Iconografia\03 - S. Gerardo, Dipinti Sorrentino\16 - Sorrentino p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9"/>
            <a:ext cx="7200801" cy="68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37780"/>
            <a:ext cx="9144000" cy="1086964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8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PMingLiU" pitchFamily="18" charset="-120"/>
              </a:rPr>
              <a:t>6. Grande missionário</a:t>
            </a:r>
            <a:endParaRPr lang="pt-BR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119510"/>
            <a:ext cx="9144000" cy="5693866"/>
          </a:xfrm>
          <a:prstGeom prst="rect">
            <a:avLst/>
          </a:prstGeom>
          <a:pattFill prst="diagBrick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São Geraldo é conhecido como milagreiro.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 </a:t>
            </a:r>
          </a:p>
          <a:p>
            <a:pPr marL="457200" indent="-457200">
              <a:buBlip>
                <a:blip r:embed="rId4"/>
              </a:buBlip>
            </a:pPr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Mas era também grande </a:t>
            </a:r>
            <a:r>
              <a:rPr lang="pt-BR" sz="28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catequista</a:t>
            </a:r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 e </a:t>
            </a:r>
            <a:r>
              <a:rPr lang="pt-BR" sz="28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missionário</a:t>
            </a:r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. </a:t>
            </a:r>
          </a:p>
          <a:p>
            <a:pPr marL="457200" indent="-457200">
              <a:buBlip>
                <a:blip r:embed="rId4"/>
              </a:buBlip>
            </a:pPr>
            <a:endParaRPr lang="pt-BR" sz="28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endParaRPr lang="pt-BR" sz="28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Ele foi encarregado, pelo superior, para </a:t>
            </a:r>
            <a:r>
              <a:rPr lang="pt-BR" sz="28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atender os pobres na portaria</a:t>
            </a:r>
            <a:r>
              <a:rPr lang="pt-BR" sz="28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 do convento. </a:t>
            </a:r>
            <a:endParaRPr lang="pt-BR" sz="28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</p:txBody>
      </p:sp>
      <p:pic>
        <p:nvPicPr>
          <p:cNvPr id="9" name="Picture 3" descr="C:\Documents and Settings\Missao.MISSAO-4FC7BB70\Meus documentos\Minhas imagens\Imagens Redentoristas\São Geraldo Majela\Gerard Miracles\QSG2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915816" y="2420888"/>
            <a:ext cx="296163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</p:spTree>
    <p:extLst>
      <p:ext uri="{BB962C8B-B14F-4D97-AF65-F5344CB8AC3E}">
        <p14:creationId xmlns:p14="http://schemas.microsoft.com/office/powerpoint/2010/main" val="12451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Missao.MISSAO-4FC7BB70\Meus documentos\Minhas imagens\Imagens Redentoristas\São Geraldo Majela\Gerard Miracles\QSG2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664" y="-27384"/>
            <a:ext cx="6048672" cy="691206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" name="1 Rectángulo"/>
          <p:cNvSpPr/>
          <p:nvPr/>
        </p:nvSpPr>
        <p:spPr>
          <a:xfrm>
            <a:off x="35496" y="-27384"/>
            <a:ext cx="9108504" cy="6876000"/>
          </a:xfrm>
          <a:prstGeom prst="rect">
            <a:avLst/>
          </a:prstGeom>
          <a:pattFill prst="openDmnd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pt-PT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Dede novembro de 1754, Geraldo trabalha em </a:t>
            </a:r>
            <a:r>
              <a:rPr lang="pt-PT" sz="2600" b="1" dirty="0" smtClean="0">
                <a:solidFill>
                  <a:srgbClr val="C00000"/>
                </a:solidFill>
                <a:latin typeface="Calisto MT" pitchFamily="18" charset="0"/>
                <a:cs typeface="Times New Roman" pitchFamily="18" charset="0"/>
              </a:rPr>
              <a:t>Materdomini</a:t>
            </a:r>
            <a:r>
              <a:rPr lang="pt-PT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Blip>
                <a:blip r:embed="rId4"/>
              </a:buBlip>
              <a:defRPr/>
            </a:pPr>
            <a:endParaRPr lang="pt-BR" sz="2600" b="1" dirty="0" smtClean="0">
              <a:solidFill>
                <a:srgbClr val="002060"/>
              </a:solidFill>
              <a:latin typeface="Calisto MT" pitchFamily="18" charset="0"/>
              <a:ea typeface="PMingLiU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Blip>
                <a:blip r:embed="rId4"/>
              </a:buBlip>
              <a:defRPr/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Houve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um superior inteligente que entendeu </a:t>
            </a: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o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carisma de Geraldo e o enviou para </a:t>
            </a:r>
            <a:r>
              <a:rPr lang="pt-BR" sz="2600" b="1" dirty="0">
                <a:solidFill>
                  <a:srgbClr val="C0000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muitas missões. </a:t>
            </a:r>
          </a:p>
          <a:p>
            <a:pPr marL="457200" indent="-457200">
              <a:buBlip>
                <a:blip r:embed="rId4"/>
              </a:buBlip>
            </a:pPr>
            <a:endParaRPr lang="pt-BR" sz="26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457200" indent="-457200">
              <a:buBlip>
                <a:blip r:embed="rId4"/>
              </a:buBlip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Geraldo, junto com o alimento do corpo, dava o alimento espiritual catequizando as </a:t>
            </a:r>
            <a:r>
              <a:rPr lang="pt-BR" sz="2600" b="1" dirty="0" smtClean="0">
                <a:solidFill>
                  <a:srgbClr val="C00000"/>
                </a:solidFill>
                <a:latin typeface="Calisto MT" pitchFamily="18" charset="0"/>
                <a:ea typeface="PMingLiU" pitchFamily="18" charset="-120"/>
              </a:rPr>
              <a:t>crianças, jovens e adultos </a:t>
            </a: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com palavras adaptadas a sua idade. </a:t>
            </a:r>
            <a:endParaRPr lang="pt-BR" sz="2600" b="1" dirty="0" smtClean="0">
              <a:solidFill>
                <a:srgbClr val="002060"/>
              </a:solidFill>
              <a:latin typeface="Calisto MT" pitchFamily="18" charset="0"/>
            </a:endParaRPr>
          </a:p>
          <a:p>
            <a:pPr marL="457200" indent="-457200">
              <a:buBlip>
                <a:blip r:embed="rId4"/>
              </a:buBlip>
            </a:pPr>
            <a:endParaRPr lang="pt-BR" sz="2600" b="1" dirty="0" smtClean="0">
              <a:solidFill>
                <a:srgbClr val="002060"/>
              </a:solidFill>
              <a:latin typeface="Calisto MT" pitchFamily="18" charset="0"/>
              <a:ea typeface="PMingLiU"/>
              <a:cs typeface="Times New Roman" pitchFamily="18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Sua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palavra era feita também através da </a:t>
            </a:r>
            <a:r>
              <a:rPr lang="pt-BR" sz="2600" b="1" dirty="0">
                <a:solidFill>
                  <a:srgbClr val="C0000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amizade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 com as pessoas que ele orientava pessoalmente e por </a:t>
            </a:r>
            <a:r>
              <a:rPr lang="pt-BR" sz="2600" b="1" dirty="0">
                <a:solidFill>
                  <a:srgbClr val="C0000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correspondência</a:t>
            </a: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.</a:t>
            </a:r>
          </a:p>
          <a:p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 </a:t>
            </a:r>
          </a:p>
          <a:p>
            <a:pPr marL="457200" indent="-457200">
              <a:buBlip>
                <a:blip r:embed="rId4"/>
              </a:buBlip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Sobraram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, dele, </a:t>
            </a:r>
            <a:r>
              <a:rPr lang="pt-BR" sz="2600" b="1" dirty="0">
                <a:solidFill>
                  <a:srgbClr val="C0000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42 cartas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Times New Roman" pitchFamily="18" charset="0"/>
              </a:rPr>
              <a:t>nas quais orienta religiosas, leigos e sacerdotes. </a:t>
            </a:r>
          </a:p>
          <a:p>
            <a:endParaRPr lang="pt-BR" sz="28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Missao.MISSAO-4FC7BB70\Meus documentos\Minhas imagens\Imagens Redentoristas\01 - S. Gerardo, Iconografia\02 - S. Gerardo, Vetrate\17 - Vetrata rotonda, 12 p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59632" y="44624"/>
            <a:ext cx="6696744" cy="66967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6" name="5 Rectángulo"/>
          <p:cNvSpPr/>
          <p:nvPr/>
        </p:nvSpPr>
        <p:spPr>
          <a:xfrm>
            <a:off x="0" y="32835"/>
            <a:ext cx="9144000" cy="98745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10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7. Morte e glorificação</a:t>
            </a:r>
            <a:endParaRPr lang="pt-BR" sz="5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277251"/>
            <a:ext cx="9144000" cy="1608133"/>
          </a:xfrm>
          <a:prstGeom prst="rect">
            <a:avLst/>
          </a:prstGeom>
          <a:pattFill prst="openDmnd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  <a:defRPr/>
            </a:pP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/>
              </a:rPr>
              <a:t>De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/>
                <a:cs typeface="Arial"/>
              </a:rPr>
              <a:t>saúde sempre frágil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/>
              </a:rPr>
              <a:t>, era evidente que Geraldo não iria viver muito.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  <a:defRPr/>
            </a:pP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/>
              </a:rPr>
              <a:t>Em 1755 sofreu violentas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/>
                <a:cs typeface="Arial"/>
              </a:rPr>
              <a:t>hemorragias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/>
              </a:rPr>
              <a:t> e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/>
                <a:cs typeface="Arial"/>
              </a:rPr>
              <a:t>disenteria</a:t>
            </a:r>
            <a:r>
              <a:rPr lang="pt-BR" sz="2400" b="1" dirty="0">
                <a:solidFill>
                  <a:srgbClr val="002060"/>
                </a:solidFill>
                <a:latin typeface="Calisto MT" pitchFamily="18" charset="0"/>
                <a:ea typeface="PMingLiU"/>
                <a:cs typeface="Arial"/>
              </a:rPr>
              <a:t>, a ponto de sua morte ser esperada para </a:t>
            </a:r>
            <a:r>
              <a:rPr lang="pt-BR" sz="2400" b="1" dirty="0">
                <a:solidFill>
                  <a:srgbClr val="0070C0"/>
                </a:solidFill>
                <a:latin typeface="Calisto MT" pitchFamily="18" charset="0"/>
                <a:ea typeface="PMingLiU"/>
                <a:cs typeface="Arial"/>
              </a:rPr>
              <a:t>qualquer momento. </a:t>
            </a:r>
          </a:p>
        </p:txBody>
      </p:sp>
    </p:spTree>
    <p:extLst>
      <p:ext uri="{BB962C8B-B14F-4D97-AF65-F5344CB8AC3E}">
        <p14:creationId xmlns:p14="http://schemas.microsoft.com/office/powerpoint/2010/main" val="148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Missao.MISSAO-4FC7BB70\Meus documentos\Minhas imagens\Imagens Redentoristas\01 - S. Gerardo, Iconografia\02 - S. Gerardo, Vetrate\17 - Vetrata rotonda, 12 p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59632" y="44624"/>
            <a:ext cx="6768752" cy="676875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5 Rectángulo"/>
          <p:cNvSpPr/>
          <p:nvPr/>
        </p:nvSpPr>
        <p:spPr>
          <a:xfrm>
            <a:off x="72008" y="80764"/>
            <a:ext cx="9144000" cy="6732612"/>
          </a:xfrm>
          <a:prstGeom prst="rect">
            <a:avLst/>
          </a:prstGeom>
          <a:pattFill prst="diagBrick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342900" lvl="3" indent="-342900">
              <a:spcAft>
                <a:spcPts val="300"/>
              </a:spcAft>
              <a:buBlip>
                <a:blip r:embed="rId3"/>
              </a:buBlip>
            </a:pPr>
            <a:r>
              <a:rPr lang="pt-BR" sz="30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Começou a preparar-se para a morte. Abandonava-se totalmente à vontade de Deus e </a:t>
            </a:r>
            <a:r>
              <a:rPr lang="pt-BR" sz="30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escreveu na porta do seu quarto:</a:t>
            </a:r>
          </a:p>
          <a:p>
            <a:pPr marL="0" lvl="3">
              <a:spcAft>
                <a:spcPts val="300"/>
              </a:spcAft>
            </a:pPr>
            <a:endParaRPr lang="pt-BR" sz="30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0" lvl="3" algn="ctr">
              <a:spcAft>
                <a:spcPts val="300"/>
              </a:spcAft>
            </a:pPr>
            <a:r>
              <a:rPr lang="pt-BR" sz="3000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</a:rPr>
              <a:t>"Aqui se faz a vontade de Deus, como Deus quer e por quanto tempo ele quer." </a:t>
            </a:r>
          </a:p>
          <a:p>
            <a:pPr marL="0" lvl="3">
              <a:spcAft>
                <a:spcPts val="300"/>
              </a:spcAft>
            </a:pPr>
            <a:endParaRPr lang="pt-BR" sz="3000" dirty="0" smtClean="0">
              <a:solidFill>
                <a:srgbClr val="002060"/>
              </a:solidFill>
              <a:latin typeface="Arial Black" pitchFamily="34" charset="0"/>
              <a:ea typeface="PMingLiU" pitchFamily="18" charset="-120"/>
            </a:endParaRPr>
          </a:p>
          <a:p>
            <a:pPr marL="342900" lvl="3" indent="-342900">
              <a:spcAft>
                <a:spcPts val="300"/>
              </a:spcAft>
              <a:buBlip>
                <a:blip r:embed="rId3"/>
              </a:buBlip>
            </a:pPr>
            <a:r>
              <a:rPr lang="pt-BR" sz="30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Como </a:t>
            </a:r>
            <a:r>
              <a:rPr lang="pt-BR" sz="30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freqüência ouviam-no recitar esta oração:  "Meu Deus, quero morrer para fazer vossa santíssima vontade." </a:t>
            </a:r>
          </a:p>
          <a:p>
            <a:pPr marL="342900" lvl="3" indent="-342900">
              <a:spcAft>
                <a:spcPts val="300"/>
              </a:spcAft>
              <a:buBlip>
                <a:blip r:embed="rId3"/>
              </a:buBlip>
            </a:pPr>
            <a:endParaRPr lang="pt-BR" sz="30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  <a:p>
            <a:pPr marL="342900" lvl="3" indent="-342900">
              <a:spcAft>
                <a:spcPts val="300"/>
              </a:spcAft>
              <a:buBlip>
                <a:blip r:embed="rId3"/>
              </a:buBlip>
            </a:pPr>
            <a:r>
              <a:rPr lang="pt-BR" sz="30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Geraldo </a:t>
            </a:r>
            <a:r>
              <a:rPr lang="pt-BR" sz="30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morreu em Materdomini</a:t>
            </a:r>
            <a:r>
              <a:rPr lang="pt-BR" sz="30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, com </a:t>
            </a:r>
            <a:r>
              <a:rPr lang="pt-BR" sz="30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</a:rPr>
              <a:t>29 anos </a:t>
            </a:r>
            <a:r>
              <a:rPr lang="pt-BR" sz="30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de idade, no dia 16 de outubro de 1755.</a:t>
            </a:r>
          </a:p>
          <a:p>
            <a:pPr marL="0" lvl="3">
              <a:spcAft>
                <a:spcPts val="300"/>
              </a:spcAft>
            </a:pPr>
            <a:endParaRPr lang="pt-BR" sz="24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12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Missao.MISSAO-4FC7BB70\Meus documentos\Minhas imagens\Imagens Redentoristas\São Geraldo Majela\Gerard Miracles\QS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tângulo 1"/>
          <p:cNvSpPr>
            <a:spLocks noChangeArrowheads="1"/>
          </p:cNvSpPr>
          <p:nvPr/>
        </p:nvSpPr>
        <p:spPr bwMode="auto">
          <a:xfrm>
            <a:off x="-213642" y="4504471"/>
            <a:ext cx="4569618" cy="2092881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1000000" scaled="0"/>
          </a:gradFill>
          <a:ln>
            <a:noFill/>
          </a:ln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Geraldo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charset="0"/>
              </a:rPr>
              <a:t>foi beatificado no dia 29 de janeiro de 1893, pelo Papa Leão XIII e, no dia 11 de dezembro de 1904, o Papa Pio X o canonizou .</a:t>
            </a:r>
            <a:endParaRPr lang="pt-BR" sz="2600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252536" y="260648"/>
            <a:ext cx="4572000" cy="2092881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1000000" scaled="0"/>
          </a:gradFill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</a:rPr>
              <a:t>Após a sua morte, começaram a ser relatados milagres em quase todas as regiões da Itália, atribuídos à intercessão de Geraldo</a:t>
            </a:r>
            <a:endParaRPr lang="es-MX" sz="2600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504" y="548680"/>
            <a:ext cx="4025902" cy="54006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F:\01 - S. Gerardo, Iconografia\06 - S. Gerardo, Serie cartoline 2\20 - S. Gerardo, Cartoline 2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10707"/>
          <a:stretch/>
        </p:blipFill>
        <p:spPr bwMode="auto">
          <a:xfrm>
            <a:off x="4211960" y="-3937"/>
            <a:ext cx="4932041" cy="68626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1 Rectángulo"/>
          <p:cNvSpPr/>
          <p:nvPr/>
        </p:nvSpPr>
        <p:spPr>
          <a:xfrm>
            <a:off x="2286000" y="15567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Arial" charset="0"/>
              </a:rPr>
              <a:t>A vida</a:t>
            </a:r>
            <a:endParaRPr lang="pt-BR" sz="6000" dirty="0" smtClean="0">
              <a:solidFill>
                <a:srgbClr val="FF0000"/>
              </a:solidFill>
              <a:ea typeface="PMingLiU" pitchFamily="18" charset="-12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São Geraldo</a:t>
            </a:r>
            <a:endParaRPr lang="pt-BR" sz="60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ssao.MISSAO-4FC7BB70\Meus documentos\Minhas imagens\Imagens Redentoristas\01 - S. Gerardo, Iconografia\01 - S. Gerardo, Iconografia generale\14 - Cecere, San Gerardo p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44008" y="-27384"/>
            <a:ext cx="4433999" cy="522750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" y="188640"/>
            <a:ext cx="4327259" cy="28807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509344"/>
            <a:ext cx="9134476" cy="1323439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10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Curso de Espiritualidade Redentorista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</a:t>
            </a:r>
            <a:endParaRPr lang="pt-BR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04" y="3212976"/>
            <a:ext cx="1542579" cy="21950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4624"/>
            <a:ext cx="9144000" cy="758413"/>
          </a:xfrm>
          <a:prstGeom prst="rect">
            <a:avLst/>
          </a:prstGeom>
          <a:pattFill prst="weave">
            <a:fgClr>
              <a:schemeClr val="accent3">
                <a:lumMod val="5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</a:pPr>
            <a:r>
              <a:rPr lang="pt-BR" sz="4000" b="1" dirty="0">
                <a:solidFill>
                  <a:srgbClr val="C0000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1. Os primeiros anos</a:t>
            </a:r>
            <a:endParaRPr lang="pt-BR" sz="4000" dirty="0">
              <a:solidFill>
                <a:srgbClr val="C0000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</p:txBody>
      </p:sp>
      <p:sp>
        <p:nvSpPr>
          <p:cNvPr id="11268" name="Retângulo 3"/>
          <p:cNvSpPr>
            <a:spLocks noChangeArrowheads="1"/>
          </p:cNvSpPr>
          <p:nvPr/>
        </p:nvSpPr>
        <p:spPr bwMode="auto">
          <a:xfrm>
            <a:off x="-446" y="910704"/>
            <a:ext cx="4716462" cy="5940088"/>
          </a:xfrm>
          <a:prstGeom prst="rect">
            <a:avLst/>
          </a:prstGeom>
          <a:pattFill prst="weave">
            <a:fgClr>
              <a:schemeClr val="accent3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Geraldo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nasceu no dia 06 de abril de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1726. </a:t>
            </a: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Muro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, pequena cidade do sul da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Itália. </a:t>
            </a: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endParaRPr lang="pt-PT" sz="24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pt-PT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Único </a:t>
            </a:r>
            <a:r>
              <a:rPr lang="pt-PT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filho </a:t>
            </a:r>
            <a:r>
              <a:rPr lang="pt-PT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homem</a:t>
            </a:r>
            <a:r>
              <a:rPr lang="pt-PT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de uma família humilde. </a:t>
            </a:r>
            <a:endParaRPr lang="pt-PT" sz="24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Sua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mãe,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Benedetta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, foi uma bênção para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ele. </a:t>
            </a: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algn="just" fontAlgn="base">
              <a:spcBef>
                <a:spcPct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Ensinou-lhe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o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imenso amor de Deus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que não conhece limites.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</a:t>
            </a:r>
          </a:p>
        </p:txBody>
      </p:sp>
      <p:sp>
        <p:nvSpPr>
          <p:cNvPr id="4101" name="Retângulo 5"/>
          <p:cNvSpPr>
            <a:spLocks noChangeArrowheads="1"/>
          </p:cNvSpPr>
          <p:nvPr/>
        </p:nvSpPr>
        <p:spPr bwMode="auto">
          <a:xfrm>
            <a:off x="4860033" y="908720"/>
            <a:ext cx="4320480" cy="6001643"/>
          </a:xfrm>
          <a:prstGeom prst="rect">
            <a:avLst/>
          </a:prstGeom>
          <a:pattFill prst="weave">
            <a:fgClr>
              <a:schemeClr val="accent3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1800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Tinha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14 anos quando seu pai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morreu.</a:t>
            </a: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Ele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então tornou-se a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sustentação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da família. </a:t>
            </a: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Tornou-se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aprendiz na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alfaiataria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da cidade. </a:t>
            </a: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Foi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trabalhar como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empregado do bispo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de Lacedônia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.</a:t>
            </a: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</a:rPr>
              <a:t>Trabalhou três anos para o bispo </a:t>
            </a:r>
            <a:r>
              <a:rPr lang="pt-BR" sz="2400" b="1" dirty="0" smtClean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</a:rPr>
              <a:t>até a morte deste. </a:t>
            </a:r>
            <a:endParaRPr lang="pt-BR" sz="2400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8" grpId="0" animBg="1"/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976"/>
            <a:ext cx="5075040" cy="6878806"/>
          </a:xfrm>
          <a:prstGeom prst="rect">
            <a:avLst/>
          </a:prstGeom>
          <a:pattFill prst="diagBrick">
            <a:fgClr>
              <a:schemeClr val="accent6"/>
            </a:fgClr>
            <a:bgClr>
              <a:schemeClr val="accent6">
                <a:lumMod val="40000"/>
                <a:lumOff val="6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Em Muro montou uma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alfaiataria. </a:t>
            </a:r>
            <a:endParaRPr lang="pt-BR" sz="21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pt-BR" sz="21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Seu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negócio prosperou, mas ele não </a:t>
            </a:r>
            <a:r>
              <a:rPr lang="pt-BR" sz="21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ganhou muito dinheiro. </a:t>
            </a:r>
            <a:endParaRPr lang="pt-BR" sz="2100" b="1" dirty="0" smtClean="0">
              <a:solidFill>
                <a:srgbClr val="0070C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pt-BR" sz="21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Praticamente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dava tudo para os outros.</a:t>
            </a:r>
            <a:r>
              <a:rPr lang="pt-BR" sz="21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</a:t>
            </a: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pt-BR" sz="21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Geraldo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não passou por uma </a:t>
            </a:r>
            <a:r>
              <a:rPr lang="pt-BR" sz="21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conversão repentina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, </a:t>
            </a: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apenas    foi crescendo           constantemente no amor</a:t>
            </a:r>
          </a:p>
          <a:p>
            <a:pPr marL="180000" fontAlgn="base">
              <a:spcBef>
                <a:spcPct val="0"/>
              </a:spcBef>
              <a:spcAft>
                <a:spcPct val="0"/>
              </a:spcAft>
            </a:pP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</a:t>
            </a: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  Deus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. </a:t>
            </a:r>
            <a:endParaRPr lang="pt-BR" sz="21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pt-BR" sz="21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  <a:p>
            <a:pPr marL="52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Durante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a </a:t>
            </a:r>
            <a:r>
              <a:rPr lang="pt-BR" sz="21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Quaresma de 1747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ele resolveu ser completamente </a:t>
            </a:r>
            <a:r>
              <a:rPr lang="pt-BR" sz="21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semelhante a Cristo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o quanto lhe fosse possível.</a:t>
            </a:r>
            <a:endParaRPr lang="pt-BR" sz="2100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12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71" y="16976"/>
            <a:ext cx="3964433" cy="68410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5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938"/>
            <a:ext cx="9140825" cy="68500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tângulo 1"/>
          <p:cNvSpPr>
            <a:spLocks noChangeArrowheads="1"/>
          </p:cNvSpPr>
          <p:nvPr/>
        </p:nvSpPr>
        <p:spPr bwMode="auto">
          <a:xfrm>
            <a:off x="12701" y="-25400"/>
            <a:ext cx="9131300" cy="9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114300" algn="ctr" fontAlgn="base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</a:pPr>
            <a:r>
              <a:rPr lang="pt-BR" sz="5400" b="1" dirty="0">
                <a:solidFill>
                  <a:srgbClr val="00FFFF"/>
                </a:solidFill>
                <a:latin typeface="Times New Roman" pitchFamily="18" charset="0"/>
                <a:ea typeface="PMingLiU" pitchFamily="18" charset="-120"/>
                <a:cs typeface="Arial" charset="0"/>
              </a:rPr>
              <a:t>2. Vocação religiosa</a:t>
            </a:r>
            <a:endParaRPr lang="pt-BR" sz="5400" dirty="0">
              <a:solidFill>
                <a:srgbClr val="00FFFF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Retângulo 6"/>
          <p:cNvSpPr>
            <a:spLocks noChangeArrowheads="1"/>
          </p:cNvSpPr>
          <p:nvPr/>
        </p:nvSpPr>
        <p:spPr bwMode="auto">
          <a:xfrm>
            <a:off x="12700" y="5661025"/>
            <a:ext cx="9131300" cy="1277938"/>
          </a:xfrm>
          <a:prstGeom prst="rect">
            <a:avLst/>
          </a:prstGeom>
          <a:pattFill prst="horzBrick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Quis servir plenamente a Deus e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pediu admissão no convento dos Capuchinhos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, não sendo porém aceito. 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C0000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Aos 21 anos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tentou</a:t>
            </a:r>
            <a:r>
              <a:rPr lang="pt-BR" sz="2400" b="1" dirty="0">
                <a:solidFill>
                  <a:srgbClr val="C00000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 a vida de eremita. </a:t>
            </a:r>
            <a:endParaRPr lang="pt-BR" sz="2000" b="1" dirty="0">
              <a:solidFill>
                <a:srgbClr val="C00000"/>
              </a:solidFill>
              <a:latin typeface="Arial Black" pitchFamily="34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5013325"/>
            <a:ext cx="9144000" cy="1839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5400" y="4581128"/>
            <a:ext cx="9169400" cy="23852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22900" indent="-342900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Em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1749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, os Redentoristas estiveram em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Muro, pregando as missões </a:t>
            </a:r>
            <a:endParaRPr lang="pt-BR" sz="2400" b="1" dirty="0" smtClean="0">
              <a:solidFill>
                <a:srgbClr val="0070C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indent="-342900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Geraldo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seguiu cada detalhe da missão e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decidiu que aquela devia ser a sua vida. </a:t>
            </a:r>
            <a:endParaRPr lang="pt-BR" sz="2400" b="1" dirty="0" smtClean="0">
              <a:solidFill>
                <a:srgbClr val="0070C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indent="-342900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Pediu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para </a:t>
            </a:r>
            <a:r>
              <a:rPr lang="pt-BR" sz="2400" b="1" dirty="0" smtClean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ingressar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,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à congregação mas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o Pe. </a:t>
            </a:r>
            <a:r>
              <a:rPr lang="pt-BR" sz="2400" b="1" dirty="0" err="1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Cafaro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, o Superior, recusou-o por motivo de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saúde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03188"/>
            <a:ext cx="91440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defRPr/>
            </a:pPr>
            <a:r>
              <a:rPr lang="pt-BR" sz="4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3. Com os Redentoristas</a:t>
            </a:r>
          </a:p>
        </p:txBody>
      </p:sp>
    </p:spTree>
    <p:extLst>
      <p:ext uri="{BB962C8B-B14F-4D97-AF65-F5344CB8AC3E}">
        <p14:creationId xmlns:p14="http://schemas.microsoft.com/office/powerpoint/2010/main" val="2539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44624"/>
            <a:ext cx="9108504" cy="6804000"/>
          </a:xfrm>
          <a:prstGeom prst="rect">
            <a:avLst/>
          </a:prstGeom>
          <a:pattFill prst="openDmnd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22900" indent="-342900" algn="just">
              <a:spcAft>
                <a:spcPts val="300"/>
              </a:spcAft>
              <a:buBlip>
                <a:blip r:embed="rId2"/>
              </a:buBlip>
              <a:defRPr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Mas Geraldo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fugiu da casa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 e seguiu o grupo dos missionários. </a:t>
            </a:r>
          </a:p>
          <a:p>
            <a:pPr marL="522900" lvl="2" indent="-342900" algn="just">
              <a:spcAft>
                <a:spcPts val="300"/>
              </a:spcAft>
              <a:buBlip>
                <a:blip r:embed="rId2"/>
              </a:buBlip>
              <a:defRPr/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lvl="2" indent="-342900" algn="just">
              <a:spcAft>
                <a:spcPts val="300"/>
              </a:spcAft>
              <a:buBlip>
                <a:blip r:embed="rId2"/>
              </a:buBlip>
              <a:defRPr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"</a:t>
            </a:r>
            <a:r>
              <a:rPr lang="pt-BR" sz="2400" b="1" i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Aceitem-me, me </a:t>
            </a:r>
            <a:r>
              <a:rPr lang="pt-BR" sz="2400" b="1" i="1" dirty="0" err="1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dêem</a:t>
            </a:r>
            <a:r>
              <a:rPr lang="pt-BR" sz="2400" b="1" i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 uma chance, depois me mandem embora se eu não for bom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." (Geraldo). </a:t>
            </a:r>
          </a:p>
          <a:p>
            <a:pPr marL="522900" indent="-342900" algn="just">
              <a:spcAft>
                <a:spcPts val="300"/>
              </a:spcAft>
              <a:buBlip>
                <a:blip r:embed="rId2"/>
              </a:buBlip>
              <a:defRPr/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indent="-342900" algn="just">
              <a:spcAft>
                <a:spcPts val="300"/>
              </a:spcAft>
              <a:buBlip>
                <a:blip r:embed="rId2"/>
              </a:buBlip>
              <a:defRPr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Diante de tamanha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persistência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, Pe. </a:t>
            </a:r>
            <a:r>
              <a:rPr lang="pt-BR" sz="2400" b="1" dirty="0" err="1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Cafaro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 não pôde senão consentir. </a:t>
            </a: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indent="-342900" algn="just">
              <a:spcAft>
                <a:spcPts val="300"/>
              </a:spcAft>
              <a:buBlip>
                <a:blip r:embed="rId2"/>
              </a:buBlip>
              <a:defRPr/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indent="-342900" algn="just">
              <a:spcAft>
                <a:spcPts val="300"/>
              </a:spcAft>
              <a:buBlip>
                <a:blip r:embed="rId2"/>
              </a:buBlip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Mandou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Geraldo para a </a:t>
            </a:r>
            <a:r>
              <a:rPr lang="pt-BR" sz="2400" b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comunidade redentorista de </a:t>
            </a:r>
            <a:r>
              <a:rPr lang="pt-BR" sz="2400" b="1" dirty="0" err="1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Deliceto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 com uma carta em que dizia: </a:t>
            </a:r>
          </a:p>
          <a:p>
            <a:pPr marL="522900" lvl="6" indent="-342900" algn="just">
              <a:spcAft>
                <a:spcPts val="300"/>
              </a:spcAft>
              <a:buBlip>
                <a:blip r:embed="rId2"/>
              </a:buBlip>
              <a:defRPr/>
            </a:pPr>
            <a:endParaRPr lang="pt-BR" sz="2400" b="1" dirty="0" smtClean="0">
              <a:solidFill>
                <a:srgbClr val="00206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lvl="6" indent="-342900" algn="just">
              <a:spcAft>
                <a:spcPts val="300"/>
              </a:spcAft>
              <a:buBlip>
                <a:blip r:embed="rId2"/>
              </a:buBlip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"</a:t>
            </a:r>
            <a:r>
              <a:rPr lang="pt-BR" sz="2400" b="1" i="1" dirty="0">
                <a:solidFill>
                  <a:srgbClr val="002060"/>
                </a:solidFill>
                <a:latin typeface="Arial Black" pitchFamily="34" charset="0"/>
                <a:ea typeface="PMingLiU"/>
                <a:cs typeface="Arial"/>
              </a:rPr>
              <a:t>Estou mandando um outro irmão, que </a:t>
            </a:r>
            <a:r>
              <a:rPr lang="pt-BR" sz="2400" b="1" i="1" dirty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será inútil quanto ao </a:t>
            </a:r>
            <a:r>
              <a:rPr lang="pt-BR" sz="2400" b="1" i="1" dirty="0" smtClean="0">
                <a:solidFill>
                  <a:srgbClr val="0070C0"/>
                </a:solidFill>
                <a:latin typeface="Arial Black" pitchFamily="34" charset="0"/>
                <a:ea typeface="PMingLiU"/>
                <a:cs typeface="Arial"/>
              </a:rPr>
              <a:t>trabalho”.</a:t>
            </a:r>
            <a:endParaRPr lang="pt-BR" sz="2400" b="1" dirty="0">
              <a:solidFill>
                <a:srgbClr val="0070C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lvl="6" indent="-342900" algn="just">
              <a:spcAft>
                <a:spcPts val="300"/>
              </a:spcAft>
              <a:buBlip>
                <a:blip r:embed="rId2"/>
              </a:buBlip>
              <a:defRPr/>
            </a:pP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/>
              <a:cs typeface="Arial"/>
            </a:endParaRPr>
          </a:p>
          <a:p>
            <a:pPr marL="522900" lvl="6" indent="-342900" algn="just">
              <a:spcAft>
                <a:spcPts val="300"/>
              </a:spcAft>
              <a:buBlip>
                <a:blip r:embed="rId2"/>
              </a:buBlip>
              <a:defRPr/>
            </a:pPr>
            <a:r>
              <a:rPr lang="pt-PT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No dia </a:t>
            </a:r>
            <a:r>
              <a:rPr lang="pt-PT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17 de maio de 1749</a:t>
            </a:r>
            <a:r>
              <a:rPr lang="pt-PT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ele chega a Deliceto como aspirante</a:t>
            </a:r>
            <a:r>
              <a:rPr lang="pt-PT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PMingLiU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1"/>
          <p:cNvSpPr>
            <a:spLocks noChangeArrowheads="1"/>
          </p:cNvSpPr>
          <p:nvPr/>
        </p:nvSpPr>
        <p:spPr bwMode="auto">
          <a:xfrm>
            <a:off x="250825" y="260350"/>
            <a:ext cx="8501063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pt-BR" sz="2400" b="1">
                <a:solidFill>
                  <a:prstClr val="white"/>
                </a:solidFill>
                <a:ea typeface="PMingLiU" pitchFamily="18" charset="-120"/>
                <a:cs typeface="Arial" charset="0"/>
              </a:rPr>
              <a:t>O rotulo de "inútil" não duraria muito. </a:t>
            </a:r>
            <a:r>
              <a:rPr lang="pt-BR" sz="2400" b="1">
                <a:solidFill>
                  <a:srgbClr val="FFFF00"/>
                </a:solidFill>
                <a:ea typeface="PMingLiU" pitchFamily="18" charset="-120"/>
                <a:cs typeface="Arial" charset="0"/>
              </a:rPr>
              <a:t>Geraldo era um excelente trabalhador</a:t>
            </a:r>
            <a:r>
              <a:rPr lang="pt-BR" sz="2400" b="1">
                <a:solidFill>
                  <a:prstClr val="white"/>
                </a:solidFill>
                <a:ea typeface="PMingLiU" pitchFamily="18" charset="-120"/>
                <a:cs typeface="Arial" charset="0"/>
              </a:rPr>
              <a:t> e nos anos seguintes foi por várias vezes jardineiro, sacristão, alfaiate, porteiro, cozinheiro, carpinteiro e encarregado das obras da nova casa de Caposele. </a:t>
            </a:r>
            <a:r>
              <a:rPr lang="pt-BR" sz="2400" b="1">
                <a:solidFill>
                  <a:srgbClr val="FFFF00"/>
                </a:solidFill>
                <a:ea typeface="PMingLiU" pitchFamily="18" charset="-120"/>
                <a:cs typeface="Arial" charset="0"/>
              </a:rPr>
              <a:t>Era uma jóia na comunidade</a:t>
            </a:r>
            <a:r>
              <a:rPr lang="pt-BR" sz="2400" b="1">
                <a:solidFill>
                  <a:prstClr val="white"/>
                </a:solidFill>
                <a:ea typeface="PMingLiU" pitchFamily="18" charset="-120"/>
                <a:cs typeface="Arial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pt-BR" sz="2400" b="1">
                <a:solidFill>
                  <a:prstClr val="white"/>
                </a:solidFill>
                <a:ea typeface="PMingLiU" pitchFamily="18" charset="-120"/>
                <a:cs typeface="Arial" charset="0"/>
              </a:rPr>
              <a:t>Em 1754, o seu diretor espiritual pediu-lhe que escrevesse qual era o seu maior desejo. Ele escreveu: 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prstClr val="white"/>
              </a:solidFill>
              <a:ea typeface="PMingLiU" pitchFamily="18" charset="-12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pt-BR" sz="2400" b="1">
              <a:solidFill>
                <a:srgbClr val="FFFF00"/>
              </a:solidFill>
              <a:ea typeface="PMingLiU" pitchFamily="18" charset="-12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ts val="300"/>
              </a:spcAft>
            </a:pPr>
            <a:r>
              <a:rPr lang="pt-BR" sz="2400" b="1">
                <a:solidFill>
                  <a:srgbClr val="FFFF00"/>
                </a:solidFill>
                <a:ea typeface="PMingLiU" pitchFamily="18" charset="-120"/>
                <a:cs typeface="Arial" charset="0"/>
              </a:rPr>
              <a:t>No dia </a:t>
            </a:r>
            <a:r>
              <a:rPr lang="pt-PT" sz="2400" b="1">
                <a:solidFill>
                  <a:srgbClr val="FFFF00"/>
                </a:solidFill>
                <a:cs typeface="Times New Roman" pitchFamily="18" charset="0"/>
              </a:rPr>
              <a:t>10 de abril de 1752 morre a mãe de Geraldo.</a:t>
            </a:r>
            <a:endParaRPr lang="pt-BR" sz="2200">
              <a:solidFill>
                <a:prstClr val="white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40325" y="2565400"/>
            <a:ext cx="3679825" cy="2519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20" name="Retângulo 2"/>
          <p:cNvSpPr>
            <a:spLocks noChangeArrowheads="1"/>
          </p:cNvSpPr>
          <p:nvPr/>
        </p:nvSpPr>
        <p:spPr bwMode="auto">
          <a:xfrm>
            <a:off x="5145088" y="2636838"/>
            <a:ext cx="36750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pt-BR" sz="2200" b="1">
                <a:solidFill>
                  <a:srgbClr val="FF0000"/>
                </a:solidFill>
                <a:ea typeface="PMingLiU" pitchFamily="18" charset="-120"/>
                <a:cs typeface="Arial" charset="0"/>
              </a:rPr>
              <a:t>"</a:t>
            </a:r>
            <a:r>
              <a:rPr lang="pt-BR" sz="2200" b="1" i="1">
                <a:solidFill>
                  <a:srgbClr val="FF0000"/>
                </a:solidFill>
                <a:ea typeface="PMingLiU" pitchFamily="18" charset="-120"/>
                <a:cs typeface="Arial" charset="0"/>
              </a:rPr>
              <a:t>amar muito a Deus; estar sempre unido com Deus; fazer tudo por amor de Deus; amar a todos por amor de Deus; sofrer muito por Deus. Minha única ocupação é fazer a vontade de Deus.</a:t>
            </a:r>
            <a:r>
              <a:rPr lang="pt-BR" sz="2200" b="1">
                <a:solidFill>
                  <a:srgbClr val="FF0000"/>
                </a:solidFill>
                <a:ea typeface="PMingLiU" pitchFamily="18" charset="-120"/>
                <a:cs typeface="Arial" charset="0"/>
              </a:rPr>
              <a:t>"</a:t>
            </a:r>
            <a:endParaRPr lang="pt-BR" sz="2200">
              <a:solidFill>
                <a:srgbClr val="FF0000"/>
              </a:solidFill>
              <a:ea typeface="PMingLiU" pitchFamily="18" charset="-120"/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44624"/>
            <a:ext cx="9143999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0" y="44624"/>
            <a:ext cx="9144000" cy="6786473"/>
          </a:xfrm>
          <a:prstGeom prst="rect">
            <a:avLst/>
          </a:prstGeom>
          <a:pattFill prst="weave">
            <a:fgClr>
              <a:schemeClr val="accent3">
                <a:lumMod val="75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637200" indent="-457200" algn="just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/>
                <a:cs typeface="Arial"/>
              </a:rPr>
              <a:t>Professou os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/>
                <a:cs typeface="Arial"/>
              </a:rPr>
              <a:t>primeiros votos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/>
                <a:cs typeface="Arial"/>
              </a:rPr>
              <a:t>no dia 16 de julho de 1752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/>
                <a:cs typeface="Arial"/>
              </a:rPr>
              <a:t>.</a:t>
            </a:r>
          </a:p>
          <a:p>
            <a:pPr marL="637200" indent="-457200" algn="just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endParaRPr lang="pt-B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/>
              <a:cs typeface="Arial"/>
            </a:endParaRPr>
          </a:p>
          <a:p>
            <a:pPr marL="637200" indent="-457200" algn="just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Geraldo era um </a:t>
            </a:r>
            <a:r>
              <a:rPr lang="pt-BR" sz="28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excelente </a:t>
            </a:r>
            <a:r>
              <a:rPr lang="pt-BR" sz="28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trabalhador</a:t>
            </a: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.</a:t>
            </a:r>
          </a:p>
          <a:p>
            <a:pPr marL="637200" indent="-457200" algn="just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  <a:defRPr/>
            </a:pPr>
            <a:endParaRPr lang="pt-BR" sz="2800" b="1" dirty="0" smtClean="0">
              <a:solidFill>
                <a:srgbClr val="002060"/>
              </a:solidFill>
              <a:latin typeface="Calibri" pitchFamily="34" charset="0"/>
              <a:ea typeface="PMingLiU" pitchFamily="18" charset="-120"/>
            </a:endParaRPr>
          </a:p>
          <a:p>
            <a:pPr marL="637200" indent="-45720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Era </a:t>
            </a:r>
            <a:r>
              <a:rPr lang="pt-BR" sz="28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uma joia </a:t>
            </a: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na comunidade.</a:t>
            </a:r>
          </a:p>
          <a:p>
            <a:pPr marL="180000" algn="just">
              <a:spcAft>
                <a:spcPts val="300"/>
              </a:spcAft>
            </a:pPr>
            <a:endParaRPr lang="pt-BR" sz="2800" b="1" dirty="0" smtClean="0">
              <a:solidFill>
                <a:srgbClr val="002060"/>
              </a:solidFill>
              <a:latin typeface="Calibri" pitchFamily="34" charset="0"/>
              <a:ea typeface="PMingLiU" pitchFamily="18" charset="-120"/>
            </a:endParaRPr>
          </a:p>
          <a:p>
            <a:pPr marL="637200" indent="-45720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Em 1754, o </a:t>
            </a:r>
            <a:r>
              <a:rPr lang="pt-BR" sz="28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seu diretor espiritual pediu-lhe </a:t>
            </a: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que escrevesse qual era o seu maior desejo. Ele escreveu: </a:t>
            </a:r>
          </a:p>
          <a:p>
            <a:pPr marL="637200" indent="-457200" algn="just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"</a:t>
            </a:r>
            <a:r>
              <a:rPr lang="pt-BR" sz="2800" b="1" i="1" dirty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amar muito a Deus; estar sempre unido com Deus; fazer tudo por amor de Deus; amar a todos por amor de Deus; sofrer muito por Deus. Minha única ocupação é </a:t>
            </a:r>
            <a:r>
              <a:rPr lang="pt-BR" sz="2800" b="1" i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fazer a vontade de Deus</a:t>
            </a:r>
            <a:r>
              <a:rPr lang="pt-BR" sz="2800" b="1" i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.</a:t>
            </a:r>
            <a:r>
              <a:rPr lang="pt-BR" sz="28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“</a:t>
            </a:r>
          </a:p>
          <a:p>
            <a:pPr marL="637200" indent="-457200" algn="just">
              <a:spcAft>
                <a:spcPts val="300"/>
              </a:spcAft>
              <a:buFont typeface="Wingdings" pitchFamily="2" charset="2"/>
              <a:buChar char="v"/>
              <a:defRPr/>
            </a:pPr>
            <a:endParaRPr lang="pt-BR" sz="2800" dirty="0">
              <a:solidFill>
                <a:srgbClr val="002060"/>
              </a:solidFill>
              <a:latin typeface="Calibri" pitchFamily="34" charset="0"/>
              <a:ea typeface="PMingLiU" pitchFamily="18" charset="-120"/>
            </a:endParaRPr>
          </a:p>
          <a:p>
            <a:pPr marL="637200" indent="-457200" algn="just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PMingLiU" pitchFamily="18" charset="-120"/>
              </a:rPr>
              <a:t>No dia </a:t>
            </a:r>
            <a:r>
              <a:rPr lang="pt-PT" sz="2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10 de abril de </a:t>
            </a:r>
            <a:r>
              <a:rPr lang="pt-PT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1752 morre a mãe </a:t>
            </a:r>
            <a:r>
              <a:rPr lang="pt-PT" sz="2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 Geraldo</a:t>
            </a:r>
            <a:r>
              <a:rPr lang="pt-PT" sz="28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MingLiU"/>
              <a:cs typeface="Arial"/>
            </a:endParaRPr>
          </a:p>
          <a:p>
            <a:pPr marL="637200" indent="-457200" algn="just">
              <a:spcAft>
                <a:spcPts val="300"/>
              </a:spcAft>
              <a:buFont typeface="Wingdings" pitchFamily="2" charset="2"/>
              <a:buChar char="v"/>
              <a:defRPr/>
            </a:pP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8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7293" y="-27384"/>
            <a:ext cx="9136707" cy="821700"/>
          </a:xfrm>
          <a:prstGeom prst="rect">
            <a:avLst/>
          </a:prstGeom>
          <a:pattFill prst="diagBrick">
            <a:fgClr>
              <a:schemeClr val="accent3">
                <a:lumMod val="75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</a:pPr>
            <a:r>
              <a:rPr lang="pt-BR" sz="4400" b="1" dirty="0">
                <a:solidFill>
                  <a:srgbClr val="002060"/>
                </a:solidFill>
                <a:latin typeface="Times New Roman" pitchFamily="18" charset="0"/>
                <a:ea typeface="PMingLiU" pitchFamily="18" charset="-120"/>
                <a:cs typeface="Arial" charset="0"/>
              </a:rPr>
              <a:t>4. A grande provação</a:t>
            </a:r>
            <a:endParaRPr lang="pt-BR" sz="4400" dirty="0">
              <a:solidFill>
                <a:srgbClr val="002060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35322" y="836712"/>
            <a:ext cx="4248646" cy="6017032"/>
          </a:xfrm>
          <a:prstGeom prst="rect">
            <a:avLst/>
          </a:prstGeom>
          <a:pattFill prst="pct25">
            <a:fgClr>
              <a:schemeClr val="accent5">
                <a:lumMod val="5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Em </a:t>
            </a:r>
            <a:r>
              <a:rPr lang="pt-BR" sz="25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maio de 1754</a:t>
            </a: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, Geraldo sofreu uma grande provação. </a:t>
            </a: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endParaRPr lang="pt-BR" sz="25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haroni" pitchFamily="2" charset="-79"/>
            </a:endParaRP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Uma das suas obras de </a:t>
            </a:r>
            <a:r>
              <a:rPr lang="pt-BR" sz="25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apostolado</a:t>
            </a: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 era a de encorajar e assistir as moças que queriam entrar para o convento. </a:t>
            </a: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endParaRPr lang="pt-BR" sz="25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haroni" pitchFamily="2" charset="-79"/>
            </a:endParaRP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Muitas vezes ele até </a:t>
            </a:r>
            <a:r>
              <a:rPr lang="pt-BR" sz="2500" b="1" dirty="0" smtClean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garantiu o necessário dote </a:t>
            </a: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para alguma moça pobre, como foi o caso </a:t>
            </a:r>
            <a:r>
              <a:rPr lang="pt-BR" sz="2500" b="1" dirty="0" err="1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Néria</a:t>
            </a: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 </a:t>
            </a:r>
            <a:r>
              <a:rPr lang="pt-BR" sz="2500" b="1" dirty="0" err="1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Caggiano</a:t>
            </a:r>
            <a:r>
              <a:rPr lang="pt-BR" sz="25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haroni" pitchFamily="2" charset="-79"/>
              </a:rPr>
              <a:t>.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 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7412" name="Retângulo 3"/>
          <p:cNvSpPr>
            <a:spLocks noChangeArrowheads="1"/>
          </p:cNvSpPr>
          <p:nvPr/>
        </p:nvSpPr>
        <p:spPr bwMode="auto">
          <a:xfrm>
            <a:off x="4283968" y="836712"/>
            <a:ext cx="4819898" cy="6163226"/>
          </a:xfrm>
          <a:prstGeom prst="rect">
            <a:avLst/>
          </a:prstGeom>
          <a:pattFill prst="smConfetti">
            <a:fgClr>
              <a:schemeClr val="accent5">
                <a:lumMod val="5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Porém, ela </a:t>
            </a:r>
            <a:r>
              <a:rPr lang="pt-BR" sz="26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achou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 </a:t>
            </a:r>
            <a:r>
              <a:rPr lang="pt-BR" sz="26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desagradável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 a vida do convento e dentro de três semanas voltou para casa. </a:t>
            </a:r>
            <a:endParaRPr lang="pt-BR" sz="26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pitchFamily="34" charset="0"/>
            </a:endParaRP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endParaRPr lang="pt-BR" sz="26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pitchFamily="34" charset="0"/>
            </a:endParaRP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Para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explicar sua atitude, </a:t>
            </a:r>
            <a:r>
              <a:rPr lang="pt-BR" sz="2600" b="1" dirty="0" err="1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Néria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 começou a </a:t>
            </a:r>
            <a:r>
              <a:rPr lang="pt-BR" sz="26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espalhar mentiras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 sobre a vida das freiras e sobre Geraldo. </a:t>
            </a: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endParaRPr lang="pt-BR" sz="2600" b="1" dirty="0" smtClean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pitchFamily="34" charset="0"/>
            </a:endParaRP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Ela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o </a:t>
            </a:r>
            <a:r>
              <a:rPr lang="pt-BR" sz="2600" b="1" dirty="0">
                <a:solidFill>
                  <a:srgbClr val="0070C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acusou de pecados de impureza </a:t>
            </a:r>
            <a:r>
              <a:rPr lang="pt-BR" sz="2600" b="1" dirty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com a jovem de uma família em cuja casa muitas vezes Geraldo ficava nas suas viagens missionárias</a:t>
            </a:r>
            <a:r>
              <a:rPr lang="pt-BR" sz="2600" b="1" dirty="0" smtClean="0">
                <a:solidFill>
                  <a:srgbClr val="002060"/>
                </a:solidFill>
                <a:latin typeface="Calisto MT" pitchFamily="18" charset="0"/>
                <a:ea typeface="PMingLiU" pitchFamily="18" charset="-120"/>
                <a:cs typeface="Arial" pitchFamily="34" charset="0"/>
              </a:rPr>
              <a:t>.</a:t>
            </a:r>
            <a:endParaRPr lang="pt-BR" sz="1600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pitchFamily="34" charset="0"/>
            </a:endParaRPr>
          </a:p>
          <a:p>
            <a:pPr marL="180000" fontAlgn="base">
              <a:spcBef>
                <a:spcPct val="0"/>
              </a:spcBef>
              <a:spcAft>
                <a:spcPts val="300"/>
              </a:spcAft>
              <a:defRPr/>
            </a:pPr>
            <a:endParaRPr lang="pt-BR" b="1" dirty="0">
              <a:solidFill>
                <a:srgbClr val="002060"/>
              </a:solidFill>
              <a:latin typeface="Calisto MT" pitchFamily="18" charset="0"/>
              <a:ea typeface="PMingLiU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7411" grpId="0" animBg="1"/>
      <p:bldP spid="174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1252</Words>
  <Application>Microsoft Office PowerPoint</Application>
  <PresentationFormat>Presentación en pantalla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José Medina</dc:creator>
  <cp:lastModifiedBy>Juan José Medina</cp:lastModifiedBy>
  <cp:revision>47</cp:revision>
  <dcterms:created xsi:type="dcterms:W3CDTF">2013-05-24T07:07:39Z</dcterms:created>
  <dcterms:modified xsi:type="dcterms:W3CDTF">2013-06-08T13:36:00Z</dcterms:modified>
</cp:coreProperties>
</file>