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56" r:id="rId3"/>
    <p:sldId id="289" r:id="rId4"/>
    <p:sldId id="299" r:id="rId5"/>
    <p:sldId id="258" r:id="rId6"/>
    <p:sldId id="259" r:id="rId7"/>
    <p:sldId id="291" r:id="rId8"/>
    <p:sldId id="292" r:id="rId9"/>
    <p:sldId id="293" r:id="rId10"/>
    <p:sldId id="271" r:id="rId11"/>
    <p:sldId id="272" r:id="rId12"/>
    <p:sldId id="273" r:id="rId13"/>
    <p:sldId id="294" r:id="rId14"/>
    <p:sldId id="301" r:id="rId15"/>
    <p:sldId id="276" r:id="rId16"/>
    <p:sldId id="295" r:id="rId17"/>
    <p:sldId id="279" r:id="rId18"/>
    <p:sldId id="280" r:id="rId19"/>
    <p:sldId id="286" r:id="rId20"/>
    <p:sldId id="282" r:id="rId21"/>
    <p:sldId id="285" r:id="rId22"/>
    <p:sldId id="303" r:id="rId23"/>
    <p:sldId id="281" r:id="rId24"/>
    <p:sldId id="277" r:id="rId25"/>
    <p:sldId id="302" r:id="rId26"/>
    <p:sldId id="278" r:id="rId27"/>
    <p:sldId id="283" r:id="rId28"/>
    <p:sldId id="28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9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8A6D2D-FBF1-4ECA-BD23-575BDD1ED38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E4AD4C1-B983-4E32-B71E-7FE46262B13A}">
      <dgm:prSet/>
      <dgm:spPr/>
      <dgm:t>
        <a:bodyPr/>
        <a:lstStyle/>
        <a:p>
          <a:r>
            <a:rPr lang="es-419" b="1" dirty="0"/>
            <a:t>No es tan sencillo hablar de la conversión de un cristiano debido a que frecuentemente es un proceso y  discernimiento gradual.  </a:t>
          </a:r>
          <a:endParaRPr lang="en-US" dirty="0"/>
        </a:p>
      </dgm:t>
    </dgm:pt>
    <dgm:pt modelId="{CD62BA2F-64A5-4B54-B2D0-F1CAC01693F5}" type="parTrans" cxnId="{A41CAE73-1E05-4E98-905B-003A9DD58807}">
      <dgm:prSet/>
      <dgm:spPr/>
      <dgm:t>
        <a:bodyPr/>
        <a:lstStyle/>
        <a:p>
          <a:endParaRPr lang="en-US"/>
        </a:p>
      </dgm:t>
    </dgm:pt>
    <dgm:pt modelId="{4E5EF522-9411-4389-8FE7-F92878BE2C23}" type="sibTrans" cxnId="{A41CAE73-1E05-4E98-905B-003A9DD58807}">
      <dgm:prSet/>
      <dgm:spPr/>
      <dgm:t>
        <a:bodyPr/>
        <a:lstStyle/>
        <a:p>
          <a:endParaRPr lang="en-US"/>
        </a:p>
      </dgm:t>
    </dgm:pt>
    <dgm:pt modelId="{4EDCAAB7-6619-4B05-8440-8B82D3F92F1E}">
      <dgm:prSet/>
      <dgm:spPr/>
      <dgm:t>
        <a:bodyPr/>
        <a:lstStyle/>
        <a:p>
          <a:r>
            <a:rPr lang="es-419" dirty="0"/>
            <a:t>Así fue con San Alfonso, tanto que podemos hablar de su primera y segunda conversión.  </a:t>
          </a:r>
          <a:endParaRPr lang="en-US" dirty="0"/>
        </a:p>
      </dgm:t>
    </dgm:pt>
    <dgm:pt modelId="{60C7DD33-E833-45FC-A0D5-7C3CEB0CE314}" type="parTrans" cxnId="{8AC675D1-E5AC-4AE8-BADA-41E568350178}">
      <dgm:prSet/>
      <dgm:spPr/>
      <dgm:t>
        <a:bodyPr/>
        <a:lstStyle/>
        <a:p>
          <a:endParaRPr lang="en-US"/>
        </a:p>
      </dgm:t>
    </dgm:pt>
    <dgm:pt modelId="{E42AE3CF-44BC-43C7-9250-7CBFB0172BC5}" type="sibTrans" cxnId="{8AC675D1-E5AC-4AE8-BADA-41E568350178}">
      <dgm:prSet/>
      <dgm:spPr/>
      <dgm:t>
        <a:bodyPr/>
        <a:lstStyle/>
        <a:p>
          <a:endParaRPr lang="en-US"/>
        </a:p>
      </dgm:t>
    </dgm:pt>
    <dgm:pt modelId="{9550AEE2-CD8D-45AD-929C-806BA30238C6}" type="pres">
      <dgm:prSet presAssocID="{3D8A6D2D-FBF1-4ECA-BD23-575BDD1ED38F}" presName="linear" presStyleCnt="0">
        <dgm:presLayoutVars>
          <dgm:animLvl val="lvl"/>
          <dgm:resizeHandles val="exact"/>
        </dgm:presLayoutVars>
      </dgm:prSet>
      <dgm:spPr/>
    </dgm:pt>
    <dgm:pt modelId="{698047D2-AEF0-4283-A699-952B93A7C5D7}" type="pres">
      <dgm:prSet presAssocID="{FE4AD4C1-B983-4E32-B71E-7FE46262B13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977C07A-47C6-449A-835B-1ACF62C78E8F}" type="pres">
      <dgm:prSet presAssocID="{4E5EF522-9411-4389-8FE7-F92878BE2C23}" presName="spacer" presStyleCnt="0"/>
      <dgm:spPr/>
    </dgm:pt>
    <dgm:pt modelId="{F9C46B78-4E40-4880-8F4F-F8B3DF2B32B9}" type="pres">
      <dgm:prSet presAssocID="{4EDCAAB7-6619-4B05-8440-8B82D3F92F1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283931F-2736-4044-B29C-2EA17B1FE340}" type="presOf" srcId="{FE4AD4C1-B983-4E32-B71E-7FE46262B13A}" destId="{698047D2-AEF0-4283-A699-952B93A7C5D7}" srcOrd="0" destOrd="0" presId="urn:microsoft.com/office/officeart/2005/8/layout/vList2"/>
    <dgm:cxn modelId="{C57AA653-FC99-4829-A3AF-391330DE37E4}" type="presOf" srcId="{4EDCAAB7-6619-4B05-8440-8B82D3F92F1E}" destId="{F9C46B78-4E40-4880-8F4F-F8B3DF2B32B9}" srcOrd="0" destOrd="0" presId="urn:microsoft.com/office/officeart/2005/8/layout/vList2"/>
    <dgm:cxn modelId="{A41CAE73-1E05-4E98-905B-003A9DD58807}" srcId="{3D8A6D2D-FBF1-4ECA-BD23-575BDD1ED38F}" destId="{FE4AD4C1-B983-4E32-B71E-7FE46262B13A}" srcOrd="0" destOrd="0" parTransId="{CD62BA2F-64A5-4B54-B2D0-F1CAC01693F5}" sibTransId="{4E5EF522-9411-4389-8FE7-F92878BE2C23}"/>
    <dgm:cxn modelId="{69E80E9C-8AEF-4384-9307-FDE48B7F8232}" type="presOf" srcId="{3D8A6D2D-FBF1-4ECA-BD23-575BDD1ED38F}" destId="{9550AEE2-CD8D-45AD-929C-806BA30238C6}" srcOrd="0" destOrd="0" presId="urn:microsoft.com/office/officeart/2005/8/layout/vList2"/>
    <dgm:cxn modelId="{8AC675D1-E5AC-4AE8-BADA-41E568350178}" srcId="{3D8A6D2D-FBF1-4ECA-BD23-575BDD1ED38F}" destId="{4EDCAAB7-6619-4B05-8440-8B82D3F92F1E}" srcOrd="1" destOrd="0" parTransId="{60C7DD33-E833-45FC-A0D5-7C3CEB0CE314}" sibTransId="{E42AE3CF-44BC-43C7-9250-7CBFB0172BC5}"/>
    <dgm:cxn modelId="{67E2CF15-B687-47F3-B1A7-320920EA98D4}" type="presParOf" srcId="{9550AEE2-CD8D-45AD-929C-806BA30238C6}" destId="{698047D2-AEF0-4283-A699-952B93A7C5D7}" srcOrd="0" destOrd="0" presId="urn:microsoft.com/office/officeart/2005/8/layout/vList2"/>
    <dgm:cxn modelId="{3E200A75-F1EE-4B7D-8D53-238B292D26F0}" type="presParOf" srcId="{9550AEE2-CD8D-45AD-929C-806BA30238C6}" destId="{0977C07A-47C6-449A-835B-1ACF62C78E8F}" srcOrd="1" destOrd="0" presId="urn:microsoft.com/office/officeart/2005/8/layout/vList2"/>
    <dgm:cxn modelId="{F498C294-2B75-4585-B17E-A8040D97C224}" type="presParOf" srcId="{9550AEE2-CD8D-45AD-929C-806BA30238C6}" destId="{F9C46B78-4E40-4880-8F4F-F8B3DF2B32B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8047D2-AEF0-4283-A699-952B93A7C5D7}">
      <dsp:nvSpPr>
        <dsp:cNvPr id="0" name=""/>
        <dsp:cNvSpPr/>
      </dsp:nvSpPr>
      <dsp:spPr>
        <a:xfrm>
          <a:off x="0" y="361300"/>
          <a:ext cx="9285889" cy="1034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600" b="1" kern="1200" dirty="0"/>
            <a:t>No es tan sencillo hablar de la conversión de un cristiano debido a que frecuentemente es un proceso y  discernimiento gradual.  </a:t>
          </a:r>
          <a:endParaRPr lang="en-US" sz="2600" kern="1200" dirty="0"/>
        </a:p>
      </dsp:txBody>
      <dsp:txXfrm>
        <a:off x="50489" y="411789"/>
        <a:ext cx="9184911" cy="933302"/>
      </dsp:txXfrm>
    </dsp:sp>
    <dsp:sp modelId="{F9C46B78-4E40-4880-8F4F-F8B3DF2B32B9}">
      <dsp:nvSpPr>
        <dsp:cNvPr id="0" name=""/>
        <dsp:cNvSpPr/>
      </dsp:nvSpPr>
      <dsp:spPr>
        <a:xfrm>
          <a:off x="0" y="1470460"/>
          <a:ext cx="9285889" cy="1034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600" kern="1200" dirty="0"/>
            <a:t>Así fue con San Alfonso, tanto que podemos hablar de su primera y segunda conversión.  </a:t>
          </a:r>
          <a:endParaRPr lang="en-US" sz="2600" kern="1200" dirty="0"/>
        </a:p>
      </dsp:txBody>
      <dsp:txXfrm>
        <a:off x="50489" y="1520949"/>
        <a:ext cx="9184911" cy="933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B174A-4C0D-4A27-87E6-7A555304EC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254367-1C22-4AF4-96E7-8728C6A92F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8B936-99C5-4494-9DBE-33A87B8C4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E7E49-7922-40FB-9EEB-058772914843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74E21-BE92-425C-82F9-E85BA6564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5A1C9-7D81-4E1C-AE89-B374C9B64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53148-19B1-453D-8F3F-0CFB425D0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14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AA3AC-530C-49E6-8650-CD86CE220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3BF7A3-FDCD-4EF9-96DC-4D0A08285A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B7F19-B78B-4069-8956-99BB1F7CB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E7E49-7922-40FB-9EEB-058772914843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7C8FE-0734-4D06-9B8E-B88E5828E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9F3A1-E22F-4EE4-AF40-DE66573F2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53148-19B1-453D-8F3F-0CFB425D0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0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039927-BF50-481C-B296-0787E65C89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5F7FDA-12E7-494A-86B6-9C649DEA4E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5218C-BC37-4F04-BD70-12E32E94B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E7E49-7922-40FB-9EEB-058772914843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DCB09-3F2B-4DAD-8387-B49815D98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5FDEC-9BD5-4726-8AB1-E1B860E4B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53148-19B1-453D-8F3F-0CFB425D0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34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0FCF5-9BB8-4950-8CFC-2BD56886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ADC8E-935A-49AF-89B4-40A0A8A95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4793B-3150-428D-BBA5-65854230E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E7E49-7922-40FB-9EEB-058772914843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3E8AD-9BE1-4906-A3CD-A76055AFD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9FF24-9593-4737-8030-F002F98D0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53148-19B1-453D-8F3F-0CFB425D0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5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3DD2C-633B-4EAB-9CDB-43B0EE655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51ADE3-ED61-48E4-9465-EEDBFDB88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8CA96-8796-4C78-9EA9-D6DA8DA0A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E7E49-7922-40FB-9EEB-058772914843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D41FD-7A2E-4470-A30D-B07475C85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7FF11-E1A5-490B-B5BF-5745CBB5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53148-19B1-453D-8F3F-0CFB425D0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28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16378-138A-4E22-A306-59BABFBED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5CB55-DD31-4004-B347-6EA837FA7B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7183D-C804-4CA4-A6F9-44E8E621B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37EE61-406C-4B89-8F21-8541E0F5C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E7E49-7922-40FB-9EEB-058772914843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870620-E69A-4E13-96FA-D197A9323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909AB5-0037-43DC-8A7B-539B76048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53148-19B1-453D-8F3F-0CFB425D0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8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1B636-BBC9-41D6-BB5D-74928B942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E6D0D9-F89A-4F84-A74F-A76542F8A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5A221E-8D35-4508-A5B8-84E9FB53DA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C0FA0D-AFD1-4E26-A5FA-42721D765C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9D118A-484F-4C6C-ADA9-ED4868AEDC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BB868D-7DFF-4638-88E3-23221221F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E7E49-7922-40FB-9EEB-058772914843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5CDD0F-E870-45C5-9497-1FC16F597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C59CFE-2008-46ED-8C0E-92BC5B1CE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53148-19B1-453D-8F3F-0CFB425D0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991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E7987-5A04-4CE9-BB0D-3F659B6C0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C0F1D3-8CE6-4A90-A414-3F2BCD43A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E7E49-7922-40FB-9EEB-058772914843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398ADC-C8B2-4093-8D2E-8ABCBD61F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BDBA0-F0B3-481D-BC30-850E3817B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53148-19B1-453D-8F3F-0CFB425D0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95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33BA03-531B-4E48-8F73-F8CEA3D64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E7E49-7922-40FB-9EEB-058772914843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96AD79-62FE-44E5-801D-0859A3BF8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38D1F9-FBD8-40B2-95C7-5F58DB5F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53148-19B1-453D-8F3F-0CFB425D0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10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436CE-01C8-4AF8-A897-0A658BC2B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AE579-6032-4C94-BFE9-64FB459C3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9DE176-9FD4-4C5F-8C8D-BD186A7E3E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330485-D774-4800-A774-C88D39B33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E7E49-7922-40FB-9EEB-058772914843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70F462-8097-4881-8CE0-1D47B06F4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FF4328-F304-42CA-9983-77F870698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53148-19B1-453D-8F3F-0CFB425D0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81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6B295-6743-412D-8790-8E24890F2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14FB44-53D2-465C-9AE8-1E3C57529E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92C692-E7DD-4BF0-8D18-31BC36DCB0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B938E2-3EF6-4C17-8FA2-170EC285A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E7E49-7922-40FB-9EEB-058772914843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D2CE26-F10D-48A9-8D7C-8DAD0CCCF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53AA8-5626-4C15-BD34-5F1191567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53148-19B1-453D-8F3F-0CFB425D0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6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C14621-9DB8-4BAB-87EC-FA91DAAB5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A9035-4C08-4E58-81CC-00A02E3BC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36885-A34C-40E1-BE98-8055F57504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E7E49-7922-40FB-9EEB-058772914843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B4A32-79D8-4763-B7D8-C89C251E9A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F6C97-0EA0-4F46-A90A-24493B5CF9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53148-19B1-453D-8F3F-0CFB425D0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1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Jes%C3%BAs_En_El_Centro:_En_Vivo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otibas.blogspot.com/2010/10/octubre-mes-misionero-ora-ofrece-tu.html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hyperlink" Target="https://pngimg.com/download/22922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38726&amp;picture=brain-storming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ersonamoralderechodenogeanmonserrath.blogspot.com/2015/10/persona-moral.html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aneta-papel.blogspot.com/2010/12/os-sonhos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asidiceelespiritusanto.blogspot.com/2015/05/tu-lo-sabes-todo.html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ngimg.com/download/22922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mujermadreargentina.com.ar/blog/por-que-no-tiene-sentido-comparar-a-nuestros-hijos-con-el-resto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apswire.com/world/political-maps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onsultandoeltarot.blogspot.com/2012/01/tirada-completa-pasado-presente-y.html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38726&amp;picture=brain-storming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skleo.com/why-are-there-duplicate-files-on-my-computer/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.in/article/state-of-chro-2015/good-chro-needs-think-ahead-ceo-11461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38726&amp;picture=brain-storming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amvin.org/es/2019/11/12/mensaje-de-renato-lima-presidente-de-la-ssvp-con-ocasion-de-la-3a-jornada-mundial-de-los-pobres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timainfinito.com/tag/priorizar-y-planificar/page/3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A77312-4002-4BE9-B5A3-28CDC89D1821}"/>
              </a:ext>
            </a:extLst>
          </p:cNvPr>
          <p:cNvSpPr txBox="1"/>
          <p:nvPr/>
        </p:nvSpPr>
        <p:spPr>
          <a:xfrm>
            <a:off x="7188052" y="1521069"/>
            <a:ext cx="4836308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atin typeface="+mj-lt"/>
                <a:ea typeface="+mj-ea"/>
                <a:cs typeface="+mj-cs"/>
              </a:rPr>
              <a:t> </a:t>
            </a:r>
            <a:endParaRPr lang="en-US" sz="96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Pantalla de reloj de pulsera">
            <a:extLst>
              <a:ext uri="{FF2B5EF4-FFF2-40B4-BE49-F238E27FC236}">
                <a16:creationId xmlns:a16="http://schemas.microsoft.com/office/drawing/2014/main" id="{91655C76-6658-468F-B71D-630ADFA7AE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23" r="19666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45981C-E4E3-4EAB-94EF-C6724B4B1E91}"/>
              </a:ext>
            </a:extLst>
          </p:cNvPr>
          <p:cNvSpPr txBox="1"/>
          <p:nvPr/>
        </p:nvSpPr>
        <p:spPr>
          <a:xfrm>
            <a:off x="7469588" y="500922"/>
            <a:ext cx="4130040" cy="5856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4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CONVERSIONES DE SAN ALFONSO Y </a:t>
            </a:r>
            <a:endParaRPr lang="en-US" sz="4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4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DE LA FAMILIA REDENTORISTA</a:t>
            </a: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(p. Manuel Rodríguez Delgado, C.Ss.R.)</a:t>
            </a:r>
            <a:r>
              <a:rPr lang="es-419" sz="4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679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2033EA55-3722-412C-94C0-AB126F5255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186" r="3580" b="2"/>
          <a:stretch/>
        </p:blipFill>
        <p:spPr>
          <a:xfrm>
            <a:off x="5797848" y="-617210"/>
            <a:ext cx="6394152" cy="68579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22CB24-F4E2-4674-B88B-957E9EF0DDD2}"/>
              </a:ext>
            </a:extLst>
          </p:cNvPr>
          <p:cNvSpPr txBox="1"/>
          <p:nvPr/>
        </p:nvSpPr>
        <p:spPr>
          <a:xfrm>
            <a:off x="429209" y="331470"/>
            <a:ext cx="5290456" cy="5729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solidFill>
                  <a:srgbClr val="000000"/>
                </a:solidFill>
                <a:effectLst/>
              </a:rPr>
              <a:t>Para Alfonso</a:t>
            </a:r>
            <a:r>
              <a:rPr lang="en-US" sz="3600" b="1" dirty="0">
                <a:solidFill>
                  <a:srgbClr val="000000"/>
                </a:solidFill>
              </a:rPr>
              <a:t>, </a:t>
            </a:r>
            <a:r>
              <a:rPr lang="en-US" sz="3600" b="1" dirty="0" err="1">
                <a:solidFill>
                  <a:srgbClr val="000000"/>
                </a:solidFill>
              </a:rPr>
              <a:t>su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criterio</a:t>
            </a:r>
            <a:r>
              <a:rPr lang="en-US" sz="3600" b="1" dirty="0">
                <a:solidFill>
                  <a:srgbClr val="000000"/>
                </a:solidFill>
              </a:rPr>
              <a:t> era</a:t>
            </a:r>
            <a:r>
              <a:rPr lang="en-US" sz="3600" b="1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</a:rPr>
              <a:t>Jesucristo</a:t>
            </a:r>
            <a:r>
              <a:rPr lang="en-US" sz="3600" b="1" dirty="0">
                <a:solidFill>
                  <a:srgbClr val="000000"/>
                </a:solidFill>
                <a:effectLst/>
              </a:rPr>
              <a:t>. Jesús era el </a:t>
            </a:r>
            <a:r>
              <a:rPr lang="en-US" sz="3600" b="1" dirty="0" err="1">
                <a:solidFill>
                  <a:srgbClr val="000000"/>
                </a:solidFill>
                <a:effectLst/>
              </a:rPr>
              <a:t>centro</a:t>
            </a:r>
            <a:r>
              <a:rPr lang="en-US" sz="3600" b="1" dirty="0">
                <a:solidFill>
                  <a:srgbClr val="000000"/>
                </a:solidFill>
                <a:effectLst/>
              </a:rPr>
              <a:t> de </a:t>
            </a:r>
            <a:r>
              <a:rPr lang="en-US" sz="3600" b="1" dirty="0" err="1">
                <a:solidFill>
                  <a:srgbClr val="000000"/>
                </a:solidFill>
                <a:effectLst/>
              </a:rPr>
              <a:t>todo</a:t>
            </a:r>
            <a:r>
              <a:rPr lang="en-US" sz="3600" b="1" dirty="0">
                <a:solidFill>
                  <a:srgbClr val="000000"/>
                </a:solidFill>
                <a:effectLst/>
              </a:rPr>
              <a:t>.  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solidFill>
                  <a:srgbClr val="000000"/>
                </a:solidFill>
                <a:effectLst/>
              </a:rPr>
              <a:t>Alfonso </a:t>
            </a:r>
            <a:r>
              <a:rPr lang="en-US" sz="3600" b="1" dirty="0" err="1">
                <a:solidFill>
                  <a:srgbClr val="000000"/>
                </a:solidFill>
                <a:effectLst/>
              </a:rPr>
              <a:t>sabía</a:t>
            </a:r>
            <a:r>
              <a:rPr lang="en-US" sz="3600" b="1" dirty="0">
                <a:solidFill>
                  <a:srgbClr val="000000"/>
                </a:solidFill>
                <a:effectLst/>
              </a:rPr>
              <a:t> que el </a:t>
            </a:r>
            <a:r>
              <a:rPr lang="en-US" sz="3600" b="1" dirty="0" err="1">
                <a:solidFill>
                  <a:srgbClr val="000000"/>
                </a:solidFill>
                <a:effectLst/>
              </a:rPr>
              <a:t>encuentro</a:t>
            </a:r>
            <a:r>
              <a:rPr lang="en-US" sz="3600" b="1" dirty="0">
                <a:solidFill>
                  <a:srgbClr val="000000"/>
                </a:solidFill>
                <a:effectLst/>
              </a:rPr>
              <a:t> con </a:t>
            </a:r>
            <a:r>
              <a:rPr lang="en-US" sz="3600" b="1" dirty="0">
                <a:solidFill>
                  <a:srgbClr val="000000"/>
                </a:solidFill>
              </a:rPr>
              <a:t>Jesús</a:t>
            </a:r>
            <a:r>
              <a:rPr lang="en-US" sz="3600" b="1" dirty="0">
                <a:solidFill>
                  <a:srgbClr val="000000"/>
                </a:solidFill>
                <a:effectLst/>
              </a:rPr>
              <a:t> no </a:t>
            </a:r>
            <a:r>
              <a:rPr lang="en-US" sz="3600" b="1" dirty="0" err="1">
                <a:solidFill>
                  <a:srgbClr val="000000"/>
                </a:solidFill>
                <a:effectLst/>
              </a:rPr>
              <a:t>envuelve</a:t>
            </a:r>
            <a:r>
              <a:rPr lang="en-US" sz="3600" b="1" dirty="0">
                <a:solidFill>
                  <a:srgbClr val="000000"/>
                </a:solidFill>
                <a:effectLst/>
              </a:rPr>
              <a:t> una </a:t>
            </a:r>
            <a:r>
              <a:rPr lang="en-US" sz="3600" b="1" dirty="0" err="1">
                <a:solidFill>
                  <a:srgbClr val="000000"/>
                </a:solidFill>
                <a:effectLst/>
              </a:rPr>
              <a:t>evasión</a:t>
            </a:r>
            <a:r>
              <a:rPr lang="en-US" sz="3600" b="1" dirty="0">
                <a:solidFill>
                  <a:srgbClr val="000000"/>
                </a:solidFill>
                <a:effectLst/>
              </a:rPr>
              <a:t> de la </a:t>
            </a:r>
            <a:r>
              <a:rPr lang="en-US" sz="3600" b="1" dirty="0" err="1">
                <a:solidFill>
                  <a:srgbClr val="000000"/>
                </a:solidFill>
                <a:effectLst/>
              </a:rPr>
              <a:t>realidad</a:t>
            </a:r>
            <a:r>
              <a:rPr lang="en-US" sz="3600" b="1" dirty="0">
                <a:solidFill>
                  <a:srgbClr val="000000"/>
                </a:solidFill>
                <a:effectLst/>
              </a:rPr>
              <a:t>.  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solidFill>
                  <a:srgbClr val="000000"/>
                </a:solidFill>
                <a:effectLst/>
              </a:rPr>
              <a:t>La </a:t>
            </a:r>
            <a:r>
              <a:rPr lang="en-US" sz="3600" b="1" dirty="0" err="1">
                <a:solidFill>
                  <a:srgbClr val="000000"/>
                </a:solidFill>
                <a:effectLst/>
              </a:rPr>
              <a:t>realidad</a:t>
            </a:r>
            <a:r>
              <a:rPr lang="en-US" sz="3600" b="1" dirty="0">
                <a:solidFill>
                  <a:srgbClr val="000000"/>
                </a:solidFill>
                <a:effectLst/>
              </a:rPr>
              <a:t> de Cristo, el </a:t>
            </a:r>
            <a:r>
              <a:rPr lang="en-US" sz="3600" b="1" dirty="0" err="1">
                <a:solidFill>
                  <a:srgbClr val="000000"/>
                </a:solidFill>
                <a:effectLst/>
              </a:rPr>
              <a:t>sacramento</a:t>
            </a:r>
            <a:r>
              <a:rPr lang="en-US" sz="3600" b="1" dirty="0">
                <a:solidFill>
                  <a:srgbClr val="000000"/>
                </a:solidFill>
                <a:effectLst/>
              </a:rPr>
              <a:t> de Cristo, son los </a:t>
            </a:r>
            <a:r>
              <a:rPr lang="en-US" sz="3600" b="1" dirty="0" err="1">
                <a:solidFill>
                  <a:srgbClr val="000000"/>
                </a:solidFill>
                <a:effectLst/>
              </a:rPr>
              <a:t>pobres</a:t>
            </a:r>
            <a:r>
              <a:rPr lang="en-US" sz="3600" b="1" dirty="0">
                <a:solidFill>
                  <a:srgbClr val="000000"/>
                </a:solidFill>
                <a:effectLst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682481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holding a flag&#10;&#10;Description automatically generated with low confidence">
            <a:extLst>
              <a:ext uri="{FF2B5EF4-FFF2-40B4-BE49-F238E27FC236}">
                <a16:creationId xmlns:a16="http://schemas.microsoft.com/office/drawing/2014/main" id="{4D8EA570-43FA-46F0-8C18-3640CDD58D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203" r="1738" b="-1"/>
          <a:stretch/>
        </p:blipFill>
        <p:spPr>
          <a:xfrm>
            <a:off x="-3047" y="10"/>
            <a:ext cx="5828114" cy="413346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A79B01-BF10-495E-A64E-1AB695DC08C7}"/>
              </a:ext>
            </a:extLst>
          </p:cNvPr>
          <p:cNvSpPr txBox="1"/>
          <p:nvPr/>
        </p:nvSpPr>
        <p:spPr>
          <a:xfrm>
            <a:off x="6094475" y="470943"/>
            <a:ext cx="5531555" cy="32075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effectLst/>
              </a:rPr>
              <a:t>Por </a:t>
            </a:r>
            <a:r>
              <a:rPr lang="en-US" sz="3600" dirty="0" err="1">
                <a:effectLst/>
              </a:rPr>
              <a:t>eso</a:t>
            </a:r>
            <a:r>
              <a:rPr lang="en-US" sz="3600" dirty="0">
                <a:effectLst/>
              </a:rPr>
              <a:t>, </a:t>
            </a:r>
            <a:r>
              <a:rPr lang="en-US" sz="3600" dirty="0" err="1">
                <a:effectLst/>
              </a:rPr>
              <a:t>otra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manera</a:t>
            </a:r>
            <a:r>
              <a:rPr lang="en-US" sz="3600" dirty="0">
                <a:effectLst/>
              </a:rPr>
              <a:t> de </a:t>
            </a:r>
            <a:r>
              <a:rPr lang="en-US" sz="3600" dirty="0" err="1">
                <a:effectLst/>
              </a:rPr>
              <a:t>expresar</a:t>
            </a:r>
            <a:r>
              <a:rPr lang="en-US" sz="3600" dirty="0">
                <a:effectLst/>
              </a:rPr>
              <a:t> las </a:t>
            </a:r>
            <a:r>
              <a:rPr lang="en-US" sz="3600" dirty="0" err="1">
                <a:effectLst/>
              </a:rPr>
              <a:t>opciones</a:t>
            </a:r>
            <a:r>
              <a:rPr lang="en-US" sz="3600" dirty="0">
                <a:effectLst/>
              </a:rPr>
              <a:t> de Alfonso </a:t>
            </a:r>
            <a:r>
              <a:rPr lang="en-US" sz="3600" dirty="0" err="1">
                <a:effectLst/>
              </a:rPr>
              <a:t>después</a:t>
            </a:r>
            <a:r>
              <a:rPr lang="en-US" sz="3600" dirty="0">
                <a:effectLst/>
              </a:rPr>
              <a:t> de </a:t>
            </a:r>
            <a:r>
              <a:rPr lang="en-US" sz="3600" dirty="0" err="1">
                <a:effectLst/>
              </a:rPr>
              <a:t>su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conversión</a:t>
            </a:r>
            <a:r>
              <a:rPr lang="en-US" sz="3600" dirty="0">
                <a:effectLst/>
              </a:rPr>
              <a:t> es una </a:t>
            </a:r>
            <a:r>
              <a:rPr lang="en-US" sz="3600" dirty="0" err="1">
                <a:effectLst/>
              </a:rPr>
              <a:t>mirada</a:t>
            </a:r>
            <a:r>
              <a:rPr lang="en-US" sz="3600" dirty="0">
                <a:effectLst/>
              </a:rPr>
              <a:t> a los </a:t>
            </a:r>
            <a:r>
              <a:rPr lang="en-US" sz="3600" dirty="0" err="1">
                <a:effectLst/>
              </a:rPr>
              <a:t>pobres</a:t>
            </a:r>
            <a:r>
              <a:rPr lang="en-US" sz="3600" dirty="0"/>
              <a:t>, </a:t>
            </a:r>
            <a:r>
              <a:rPr lang="en-US" sz="3600" dirty="0" err="1"/>
              <a:t>en</a:t>
            </a:r>
            <a:r>
              <a:rPr lang="en-US" sz="3600" dirty="0"/>
              <a:t> </a:t>
            </a:r>
            <a:r>
              <a:rPr lang="en-US" sz="3600" dirty="0" err="1"/>
              <a:t>quienes</a:t>
            </a:r>
            <a:r>
              <a:rPr lang="en-US" sz="3600" dirty="0"/>
              <a:t> Alfonso </a:t>
            </a:r>
            <a:r>
              <a:rPr lang="en-US" sz="3600" dirty="0" err="1"/>
              <a:t>encontró</a:t>
            </a:r>
            <a:r>
              <a:rPr lang="en-US" sz="3600" dirty="0"/>
              <a:t> a </a:t>
            </a:r>
            <a:r>
              <a:rPr lang="en-US" sz="3600" dirty="0">
                <a:effectLst/>
              </a:rPr>
              <a:t>Cristo.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505D1A-ECAA-407D-9D50-1911E66412D6}"/>
              </a:ext>
            </a:extLst>
          </p:cNvPr>
          <p:cNvSpPr txBox="1"/>
          <p:nvPr/>
        </p:nvSpPr>
        <p:spPr>
          <a:xfrm>
            <a:off x="828208" y="4215328"/>
            <a:ext cx="10532533" cy="2437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s-419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ontemplar los</a:t>
            </a:r>
            <a:r>
              <a:rPr lang="es-419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rostros de los pobres de todos los tiempos nos ayuda a clarificar nuestro propio </a:t>
            </a:r>
            <a:r>
              <a:rPr lang="es-419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caminar y a tomar conciencia de la llamada recibida como misioneros y misioneras.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623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328962-D345-486E-A02B-368B4D16E3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535" r="3229"/>
          <a:stretch/>
        </p:blipFill>
        <p:spPr>
          <a:xfrm>
            <a:off x="6252209" y="10"/>
            <a:ext cx="5939485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C03CBF-11D1-4CB5-83BD-52A1A06F6EDF}"/>
              </a:ext>
            </a:extLst>
          </p:cNvPr>
          <p:cNvSpPr txBox="1"/>
          <p:nvPr/>
        </p:nvSpPr>
        <p:spPr>
          <a:xfrm>
            <a:off x="702127" y="400050"/>
            <a:ext cx="6190163" cy="5852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0000"/>
                </a:solidFill>
              </a:rPr>
              <a:t>Los</a:t>
            </a:r>
            <a:r>
              <a:rPr lang="en-US" sz="2800" b="1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</a:rPr>
              <a:t>rostros</a:t>
            </a:r>
            <a:r>
              <a:rPr lang="en-US" sz="2800" b="1" dirty="0">
                <a:solidFill>
                  <a:srgbClr val="000000"/>
                </a:solidFill>
                <a:effectLst/>
              </a:rPr>
              <a:t> de Cristo </a:t>
            </a:r>
            <a:r>
              <a:rPr lang="en-US" sz="2800" b="1" dirty="0" err="1">
                <a:solidFill>
                  <a:srgbClr val="000000"/>
                </a:solidFill>
                <a:effectLst/>
              </a:rPr>
              <a:t>revelados</a:t>
            </a:r>
            <a:r>
              <a:rPr lang="en-US" sz="2800" b="1" dirty="0">
                <a:solidFill>
                  <a:srgbClr val="000000"/>
                </a:solidFill>
                <a:effectLst/>
              </a:rPr>
              <a:t> a Alfonso a </a:t>
            </a:r>
            <a:r>
              <a:rPr lang="en-US" sz="2800" b="1" dirty="0" err="1">
                <a:solidFill>
                  <a:srgbClr val="000000"/>
                </a:solidFill>
                <a:effectLst/>
              </a:rPr>
              <a:t>través</a:t>
            </a:r>
            <a:r>
              <a:rPr lang="en-US" sz="2800" b="1" dirty="0">
                <a:solidFill>
                  <a:srgbClr val="000000"/>
                </a:solidFill>
                <a:effectLst/>
              </a:rPr>
              <a:t> de los </a:t>
            </a:r>
            <a:r>
              <a:rPr lang="en-US" sz="2800" b="1" dirty="0" err="1">
                <a:solidFill>
                  <a:srgbClr val="000000"/>
                </a:solidFill>
                <a:effectLst/>
              </a:rPr>
              <a:t>más</a:t>
            </a:r>
            <a:r>
              <a:rPr lang="en-US" sz="2800" b="1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</a:rPr>
              <a:t>pobres</a:t>
            </a:r>
            <a:r>
              <a:rPr lang="en-US" sz="2800" b="1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</a:rPr>
              <a:t>eran</a:t>
            </a:r>
            <a:r>
              <a:rPr lang="en-US" sz="2800" b="1" dirty="0">
                <a:solidFill>
                  <a:srgbClr val="000000"/>
                </a:solidFill>
                <a:effectLst/>
              </a:rPr>
              <a:t>: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</a:rPr>
              <a:t>-   el </a:t>
            </a:r>
            <a:r>
              <a:rPr lang="en-US" sz="2800" b="1" i="1" u="sng" dirty="0">
                <a:solidFill>
                  <a:srgbClr val="000000"/>
                </a:solidFill>
                <a:effectLst/>
                <a:highlight>
                  <a:srgbClr val="FFFF00"/>
                </a:highlight>
              </a:rPr>
              <a:t>Cristo </a:t>
            </a:r>
            <a:r>
              <a:rPr lang="en-US" sz="2800" b="1" i="1" u="sng" dirty="0" err="1">
                <a:solidFill>
                  <a:srgbClr val="000000"/>
                </a:solidFill>
                <a:effectLst/>
                <a:highlight>
                  <a:srgbClr val="FFFF00"/>
                </a:highlight>
              </a:rPr>
              <a:t>Siervo</a:t>
            </a:r>
            <a:r>
              <a:rPr lang="en-US" sz="2800" b="1" i="1" u="sng" dirty="0">
                <a:solidFill>
                  <a:srgbClr val="000000"/>
                </a:solidFill>
                <a:effectLst/>
                <a:highlight>
                  <a:srgbClr val="FFFF00"/>
                </a:highlight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</a:rPr>
              <a:t>en</a:t>
            </a:r>
            <a:r>
              <a:rPr lang="en-US" sz="2800" b="1" dirty="0">
                <a:solidFill>
                  <a:srgbClr val="000000"/>
                </a:solidFill>
                <a:effectLst/>
              </a:rPr>
              <a:t> los </a:t>
            </a:r>
            <a:r>
              <a:rPr lang="en-US" sz="2800" b="1" dirty="0" err="1">
                <a:solidFill>
                  <a:srgbClr val="000000"/>
                </a:solidFill>
                <a:effectLst/>
              </a:rPr>
              <a:t>esclavos</a:t>
            </a:r>
            <a:r>
              <a:rPr lang="en-US" sz="2800" b="1" dirty="0">
                <a:solidFill>
                  <a:srgbClr val="000000"/>
                </a:solidFill>
                <a:effectLst/>
              </a:rPr>
              <a:t>;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</a:rPr>
              <a:t>-   el </a:t>
            </a:r>
            <a:r>
              <a:rPr lang="en-US" sz="2800" b="1" i="1" u="sng" dirty="0">
                <a:solidFill>
                  <a:srgbClr val="000000"/>
                </a:solidFill>
                <a:effectLst/>
              </a:rPr>
              <a:t>Cristo </a:t>
            </a:r>
            <a:r>
              <a:rPr lang="en-US" sz="2800" b="1" i="1" u="sng" dirty="0" err="1">
                <a:solidFill>
                  <a:srgbClr val="000000"/>
                </a:solidFill>
                <a:effectLst/>
              </a:rPr>
              <a:t>Encarcelado</a:t>
            </a:r>
            <a:r>
              <a:rPr lang="en-US" sz="2800" b="1" i="1" u="sng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</a:rPr>
              <a:t>en</a:t>
            </a:r>
            <a:r>
              <a:rPr lang="en-US" sz="2800" b="1" dirty="0">
                <a:solidFill>
                  <a:srgbClr val="000000"/>
                </a:solidFill>
                <a:effectLst/>
              </a:rPr>
              <a:t> los 	</a:t>
            </a:r>
            <a:r>
              <a:rPr lang="en-US" sz="2800" b="1" dirty="0" err="1">
                <a:solidFill>
                  <a:srgbClr val="000000"/>
                </a:solidFill>
                <a:effectLst/>
              </a:rPr>
              <a:t>condenados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>
                <a:solidFill>
                  <a:srgbClr val="000000"/>
                </a:solidFill>
                <a:effectLst/>
              </a:rPr>
              <a:t>a </a:t>
            </a:r>
            <a:r>
              <a:rPr lang="en-US" sz="2800" b="1" dirty="0" err="1">
                <a:solidFill>
                  <a:srgbClr val="000000"/>
                </a:solidFill>
                <a:effectLst/>
              </a:rPr>
              <a:t>muerte</a:t>
            </a:r>
            <a:r>
              <a:rPr lang="en-US" sz="2800" b="1" dirty="0">
                <a:solidFill>
                  <a:srgbClr val="000000"/>
                </a:solidFill>
                <a:effectLst/>
              </a:rPr>
              <a:t>;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</a:rPr>
              <a:t>-   el </a:t>
            </a:r>
            <a:r>
              <a:rPr lang="en-US" sz="2800" b="1" i="1" u="sng" dirty="0">
                <a:solidFill>
                  <a:srgbClr val="000000"/>
                </a:solidFill>
                <a:effectLst/>
              </a:rPr>
              <a:t>Cristo </a:t>
            </a:r>
            <a:r>
              <a:rPr lang="en-US" sz="2800" b="1" i="1" u="sng" dirty="0" err="1">
                <a:solidFill>
                  <a:srgbClr val="000000"/>
                </a:solidFill>
                <a:effectLst/>
              </a:rPr>
              <a:t>Desnudo</a:t>
            </a:r>
            <a:r>
              <a:rPr lang="en-US" sz="2800" b="1" i="1" u="sng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</a:rPr>
              <a:t>en</a:t>
            </a:r>
            <a:r>
              <a:rPr lang="en-US" sz="2800" b="1" dirty="0">
                <a:solidFill>
                  <a:srgbClr val="000000"/>
                </a:solidFill>
                <a:effectLst/>
              </a:rPr>
              <a:t> los </a:t>
            </a:r>
            <a:r>
              <a:rPr lang="en-US" sz="2800" b="1" dirty="0" err="1">
                <a:solidFill>
                  <a:srgbClr val="000000"/>
                </a:solidFill>
                <a:effectLst/>
              </a:rPr>
              <a:t>huérfanos</a:t>
            </a:r>
            <a:r>
              <a:rPr lang="en-US" sz="2800" b="1" dirty="0">
                <a:solidFill>
                  <a:srgbClr val="000000"/>
                </a:solidFill>
                <a:effectLst/>
              </a:rPr>
              <a:t> y 	</a:t>
            </a:r>
            <a:r>
              <a:rPr lang="en-US" sz="2800" b="1" dirty="0" err="1">
                <a:solidFill>
                  <a:srgbClr val="000000"/>
                </a:solidFill>
                <a:effectLst/>
              </a:rPr>
              <a:t>viudas</a:t>
            </a:r>
            <a:r>
              <a:rPr lang="en-US" sz="2800" b="1" dirty="0">
                <a:solidFill>
                  <a:srgbClr val="000000"/>
                </a:solidFill>
                <a:effectLst/>
              </a:rPr>
              <a:t>;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</a:rPr>
              <a:t>-   el </a:t>
            </a:r>
            <a:r>
              <a:rPr lang="en-US" sz="2800" b="1" i="1" u="sng" dirty="0">
                <a:solidFill>
                  <a:srgbClr val="000000"/>
                </a:solidFill>
                <a:effectLst/>
              </a:rPr>
              <a:t>Cristo </a:t>
            </a:r>
            <a:r>
              <a:rPr lang="en-US" sz="2800" b="1" i="1" u="sng" dirty="0" err="1">
                <a:solidFill>
                  <a:srgbClr val="000000"/>
                </a:solidFill>
                <a:effectLst/>
              </a:rPr>
              <a:t>Crucificado</a:t>
            </a:r>
            <a:r>
              <a:rPr lang="en-US" sz="2800" b="1" i="1" u="sng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</a:rPr>
              <a:t>en</a:t>
            </a:r>
            <a:r>
              <a:rPr lang="en-US" sz="2800" b="1" dirty="0">
                <a:solidFill>
                  <a:srgbClr val="000000"/>
                </a:solidFill>
                <a:effectLst/>
              </a:rPr>
              <a:t> el hospital;</a:t>
            </a:r>
            <a:br>
              <a:rPr lang="en-US" sz="2800" b="1" dirty="0">
                <a:solidFill>
                  <a:srgbClr val="000000"/>
                </a:solidFill>
                <a:effectLst/>
              </a:rPr>
            </a:br>
            <a:r>
              <a:rPr lang="en-US" sz="2800" b="1" dirty="0">
                <a:solidFill>
                  <a:srgbClr val="000000"/>
                </a:solidFill>
                <a:effectLst/>
              </a:rPr>
              <a:t>-   el </a:t>
            </a:r>
            <a:r>
              <a:rPr lang="en-US" sz="2800" b="1" i="1" u="sng" dirty="0">
                <a:solidFill>
                  <a:srgbClr val="000000"/>
                </a:solidFill>
                <a:effectLst/>
              </a:rPr>
              <a:t>Cristo </a:t>
            </a:r>
            <a:r>
              <a:rPr lang="en-US" sz="2800" b="1" i="1" u="sng" dirty="0" err="1">
                <a:solidFill>
                  <a:srgbClr val="000000"/>
                </a:solidFill>
                <a:effectLst/>
              </a:rPr>
              <a:t>Hambriento</a:t>
            </a:r>
            <a:r>
              <a:rPr lang="en-US" sz="2800" b="1" i="1" u="sng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</a:rPr>
              <a:t>encontrado</a:t>
            </a:r>
            <a:r>
              <a:rPr lang="en-US" sz="2800" b="1" dirty="0">
                <a:solidFill>
                  <a:srgbClr val="000000"/>
                </a:solidFill>
                <a:effectLst/>
              </a:rPr>
              <a:t> 	</a:t>
            </a:r>
            <a:r>
              <a:rPr lang="en-US" sz="2800" b="1" dirty="0" err="1">
                <a:solidFill>
                  <a:srgbClr val="000000"/>
                </a:solidFill>
                <a:effectLst/>
              </a:rPr>
              <a:t>fuera</a:t>
            </a:r>
            <a:r>
              <a:rPr lang="en-US" sz="2800" b="1" dirty="0">
                <a:solidFill>
                  <a:srgbClr val="000000"/>
                </a:solidFill>
                <a:effectLst/>
              </a:rPr>
              <a:t> de los </a:t>
            </a:r>
            <a:r>
              <a:rPr lang="en-US" sz="2800" b="1" dirty="0" err="1">
                <a:solidFill>
                  <a:srgbClr val="000000"/>
                </a:solidFill>
                <a:effectLst/>
              </a:rPr>
              <a:t>centros</a:t>
            </a:r>
            <a:r>
              <a:rPr lang="en-US" sz="2800" b="1" dirty="0">
                <a:solidFill>
                  <a:srgbClr val="000000"/>
                </a:solidFill>
                <a:effectLst/>
              </a:rPr>
              <a:t> de las 	</a:t>
            </a:r>
            <a:r>
              <a:rPr lang="en-US" sz="2800" b="1" dirty="0" err="1">
                <a:solidFill>
                  <a:srgbClr val="000000"/>
                </a:solidFill>
                <a:effectLst/>
              </a:rPr>
              <a:t>ciudades</a:t>
            </a:r>
            <a:r>
              <a:rPr lang="en-US" sz="2800" b="1" dirty="0">
                <a:solidFill>
                  <a:srgbClr val="000000"/>
                </a:solidFill>
                <a:effectLst/>
              </a:rPr>
              <a:t>;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</a:rPr>
              <a:t>-   Y el </a:t>
            </a:r>
            <a:r>
              <a:rPr lang="en-US" sz="2800" b="1" i="1" u="sng" dirty="0">
                <a:solidFill>
                  <a:srgbClr val="000000"/>
                </a:solidFill>
                <a:effectLst/>
              </a:rPr>
              <a:t>Cristo </a:t>
            </a:r>
            <a:r>
              <a:rPr lang="en-US" sz="2800" b="1" i="1" u="sng" dirty="0" err="1">
                <a:solidFill>
                  <a:srgbClr val="000000"/>
                </a:solidFill>
                <a:effectLst/>
              </a:rPr>
              <a:t>Abandonado</a:t>
            </a:r>
            <a:r>
              <a:rPr lang="en-US" sz="2800" b="1" i="1" u="sng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</a:rPr>
              <a:t>en</a:t>
            </a:r>
            <a:r>
              <a:rPr lang="en-US" sz="2800" b="1" dirty="0">
                <a:solidFill>
                  <a:srgbClr val="000000"/>
                </a:solidFill>
                <a:effectLst/>
              </a:rPr>
              <a:t> el pueblo 	</a:t>
            </a:r>
            <a:r>
              <a:rPr lang="en-US" sz="2800" b="1" dirty="0" err="1">
                <a:solidFill>
                  <a:srgbClr val="000000"/>
                </a:solidFill>
                <a:effectLst/>
              </a:rPr>
              <a:t>pobre</a:t>
            </a:r>
            <a:r>
              <a:rPr lang="en-US" sz="2800" b="1" dirty="0">
                <a:solidFill>
                  <a:srgbClr val="000000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957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684289-81CF-49B8-AC4D-64E503177204}"/>
              </a:ext>
            </a:extLst>
          </p:cNvPr>
          <p:cNvSpPr txBox="1"/>
          <p:nvPr/>
        </p:nvSpPr>
        <p:spPr>
          <a:xfrm>
            <a:off x="268598" y="369607"/>
            <a:ext cx="6942430" cy="3662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sz="3200" b="1" dirty="0"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Podemos reflexionar:</a:t>
            </a:r>
            <a:endParaRPr lang="en-US" sz="3200" b="1" dirty="0">
              <a:effectLst/>
              <a:latin typeface="Lucida Calligraphy" panose="030101010101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s-419" sz="3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s-419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¿Es la persona de Jesucristo el  </a:t>
            </a:r>
            <a:br>
              <a:rPr lang="es-419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419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centro, la razón fundamental de mis </a:t>
            </a:r>
            <a:br>
              <a:rPr lang="es-419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419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opciones y motivaciones?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s-419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¿Veo el rostro de Jesús en los pobres </a:t>
            </a:r>
            <a:br>
              <a:rPr lang="es-419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419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y abandonados?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5536EE-C5E0-4C28-AF55-E3996DB25C25}"/>
              </a:ext>
            </a:extLst>
          </p:cNvPr>
          <p:cNvSpPr txBox="1"/>
          <p:nvPr/>
        </p:nvSpPr>
        <p:spPr>
          <a:xfrm>
            <a:off x="411722" y="4651243"/>
            <a:ext cx="10952558" cy="168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sz="3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es-419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¿Cuáles son las opciones que he hecho, </a:t>
            </a:r>
            <a:r>
              <a:rPr lang="es-419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 las alternativas </a:t>
            </a:r>
            <a:br>
              <a:rPr lang="es-419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419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que se me presentan, por </a:t>
            </a:r>
            <a:r>
              <a:rPr lang="es-419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mundo de los pobres para ser fiel </a:t>
            </a:r>
            <a:br>
              <a:rPr lang="es-419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419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a la vocación que he recibido?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C92AAC-F0BD-41CD-A839-73CE4BFCA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48550" y="308665"/>
            <a:ext cx="4743450" cy="427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38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oy&#10;&#10;Description automatically generated">
            <a:extLst>
              <a:ext uri="{FF2B5EF4-FFF2-40B4-BE49-F238E27FC236}">
                <a16:creationId xmlns:a16="http://schemas.microsoft.com/office/drawing/2014/main" id="{0B80459F-B08A-4D27-8CA1-8C452B1601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111" r="1" b="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EF2EE77-FB89-4891-B671-32ACA8BC58F9}"/>
              </a:ext>
            </a:extLst>
          </p:cNvPr>
          <p:cNvSpPr txBox="1"/>
          <p:nvPr/>
        </p:nvSpPr>
        <p:spPr>
          <a:xfrm>
            <a:off x="525516" y="3417573"/>
            <a:ext cx="4593021" cy="26198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628650"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/>
              <a:t>3. L</a:t>
            </a:r>
            <a:r>
              <a:rPr lang="en-US" sz="4000" b="1" dirty="0">
                <a:effectLst/>
              </a:rPr>
              <a:t>a </a:t>
            </a:r>
            <a:r>
              <a:rPr lang="en-US" sz="4000" b="1" dirty="0" err="1">
                <a:effectLst/>
              </a:rPr>
              <a:t>conversión</a:t>
            </a:r>
            <a:r>
              <a:rPr lang="en-US" sz="4000" b="1" dirty="0">
                <a:effectLst/>
              </a:rPr>
              <a:t> es al </a:t>
            </a:r>
            <a:r>
              <a:rPr lang="en-US" sz="4000" b="1" dirty="0" err="1">
                <a:effectLst/>
              </a:rPr>
              <a:t>mismo</a:t>
            </a:r>
            <a:r>
              <a:rPr lang="en-US" sz="4000" b="1" dirty="0">
                <a:effectLst/>
              </a:rPr>
              <a:t> </a:t>
            </a:r>
            <a:r>
              <a:rPr lang="en-US" sz="4000" b="1" dirty="0" err="1">
                <a:effectLst/>
              </a:rPr>
              <a:t>tiempo</a:t>
            </a:r>
            <a:r>
              <a:rPr lang="en-US" sz="4000" b="1" dirty="0"/>
              <a:t> </a:t>
            </a:r>
            <a:r>
              <a:rPr lang="en-US" sz="4000" b="1" dirty="0">
                <a:effectLst/>
              </a:rPr>
              <a:t>personal y </a:t>
            </a:r>
            <a:r>
              <a:rPr lang="en-US" sz="4000" b="1" dirty="0" err="1">
                <a:effectLst/>
              </a:rPr>
              <a:t>colectiva</a:t>
            </a:r>
            <a:r>
              <a:rPr lang="en-US" sz="4000" b="1" dirty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9073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FD053B-FB80-4F93-A7A7-392E04927C55}"/>
              </a:ext>
            </a:extLst>
          </p:cNvPr>
          <p:cNvSpPr txBox="1"/>
          <p:nvPr/>
        </p:nvSpPr>
        <p:spPr>
          <a:xfrm>
            <a:off x="237261" y="770037"/>
            <a:ext cx="5683169" cy="52025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>
              <a:lnSpc>
                <a:spcPct val="90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</a:rPr>
              <a:t>Hay </a:t>
            </a:r>
            <a:r>
              <a:rPr lang="en-US" sz="2800" dirty="0" err="1">
                <a:solidFill>
                  <a:srgbClr val="000000"/>
                </a:solidFill>
                <a:effectLst/>
              </a:rPr>
              <a:t>conversión</a:t>
            </a:r>
            <a:r>
              <a:rPr lang="en-US" sz="2800" dirty="0">
                <a:solidFill>
                  <a:srgbClr val="000000"/>
                </a:solidFill>
                <a:effectLst/>
              </a:rPr>
              <a:t> a la </a:t>
            </a:r>
            <a:r>
              <a:rPr lang="en-US" sz="2800" dirty="0" err="1">
                <a:solidFill>
                  <a:srgbClr val="000000"/>
                </a:solidFill>
                <a:effectLst/>
              </a:rPr>
              <a:t>misión</a:t>
            </a:r>
            <a:r>
              <a:rPr lang="en-US" sz="2800" dirty="0">
                <a:solidFill>
                  <a:srgbClr val="000000"/>
                </a:solidFill>
                <a:effectLst/>
              </a:rPr>
              <a:t> a </a:t>
            </a:r>
            <a:r>
              <a:rPr lang="en-US" sz="2800" dirty="0" err="1">
                <a:solidFill>
                  <a:srgbClr val="000000"/>
                </a:solidFill>
                <a:effectLst/>
              </a:rPr>
              <a:t>nivel</a:t>
            </a:r>
            <a:r>
              <a:rPr lang="en-US" sz="2800" dirty="0">
                <a:solidFill>
                  <a:srgbClr val="000000"/>
                </a:solidFill>
                <a:effectLst/>
              </a:rPr>
              <a:t> personal y </a:t>
            </a:r>
            <a:r>
              <a:rPr lang="en-US" sz="2800" dirty="0" err="1">
                <a:solidFill>
                  <a:srgbClr val="000000"/>
                </a:solidFill>
                <a:effectLst/>
              </a:rPr>
              <a:t>conversión</a:t>
            </a:r>
            <a:r>
              <a:rPr lang="en-US" sz="2800" dirty="0">
                <a:solidFill>
                  <a:srgbClr val="000000"/>
                </a:solidFill>
                <a:effectLst/>
              </a:rPr>
              <a:t> a </a:t>
            </a:r>
            <a:r>
              <a:rPr lang="en-US" sz="2800" dirty="0" err="1">
                <a:solidFill>
                  <a:srgbClr val="000000"/>
                </a:solidFill>
                <a:effectLst/>
              </a:rPr>
              <a:t>nivel</a:t>
            </a:r>
            <a:r>
              <a:rPr lang="en-US" sz="280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</a:rPr>
              <a:t>colectivo</a:t>
            </a:r>
            <a:r>
              <a:rPr lang="en-US" sz="2800" dirty="0">
                <a:solidFill>
                  <a:srgbClr val="000000"/>
                </a:solidFill>
                <a:effectLst/>
              </a:rPr>
              <a:t>.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</a:p>
          <a:p>
            <a:pPr marL="342900">
              <a:lnSpc>
                <a:spcPct val="90000"/>
              </a:lnSpc>
              <a:spcAft>
                <a:spcPts val="800"/>
              </a:spcAft>
            </a:pPr>
            <a:endParaRPr lang="en-US" sz="2800" dirty="0">
              <a:solidFill>
                <a:srgbClr val="000000"/>
              </a:solidFill>
            </a:endParaRPr>
          </a:p>
          <a:p>
            <a:pPr marL="342900">
              <a:lnSpc>
                <a:spcPct val="90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</a:rPr>
              <a:t>Para </a:t>
            </a:r>
            <a:r>
              <a:rPr lang="en-US" sz="2800" dirty="0" err="1">
                <a:solidFill>
                  <a:srgbClr val="000000"/>
                </a:solidFill>
              </a:rPr>
              <a:t>discernir</a:t>
            </a:r>
            <a:r>
              <a:rPr lang="en-US" sz="2800" dirty="0">
                <a:solidFill>
                  <a:srgbClr val="000000"/>
                </a:solidFill>
              </a:rPr>
              <a:t> la </a:t>
            </a:r>
            <a:r>
              <a:rPr lang="en-US" sz="2800" dirty="0" err="1">
                <a:solidFill>
                  <a:srgbClr val="000000"/>
                </a:solidFill>
              </a:rPr>
              <a:t>mejor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opción</a:t>
            </a:r>
            <a:r>
              <a:rPr lang="en-US" sz="2800" dirty="0">
                <a:solidFill>
                  <a:srgbClr val="000000"/>
                </a:solidFill>
              </a:rPr>
              <a:t> se require, </a:t>
            </a:r>
            <a:r>
              <a:rPr lang="en-US" sz="2800" dirty="0" err="1">
                <a:solidFill>
                  <a:srgbClr val="000000"/>
                </a:solidFill>
              </a:rPr>
              <a:t>además</a:t>
            </a:r>
            <a:r>
              <a:rPr lang="en-US" sz="2800" dirty="0">
                <a:solidFill>
                  <a:srgbClr val="000000"/>
                </a:solidFill>
              </a:rPr>
              <a:t> de la conversion, un </a:t>
            </a:r>
            <a:r>
              <a:rPr lang="en-US" sz="2800" dirty="0" err="1">
                <a:solidFill>
                  <a:srgbClr val="000000"/>
                </a:solidFill>
              </a:rPr>
              <a:t>proceso</a:t>
            </a:r>
            <a:r>
              <a:rPr lang="en-US" sz="2800" dirty="0">
                <a:solidFill>
                  <a:srgbClr val="000000"/>
                </a:solidFill>
              </a:rPr>
              <a:t>.  </a:t>
            </a:r>
          </a:p>
          <a:p>
            <a:pPr marL="571500" marR="0" indent="-2286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effectLst/>
            </a:endParaRPr>
          </a:p>
          <a:p>
            <a:pPr marL="342900" marR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</a:rPr>
              <a:t>Todos</a:t>
            </a:r>
            <a:r>
              <a:rPr lang="en-US" sz="280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</a:rPr>
              <a:t>estamos</a:t>
            </a:r>
            <a:r>
              <a:rPr lang="en-US" sz="280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</a:rPr>
              <a:t>llamados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</a:rPr>
              <a:t>a </a:t>
            </a:r>
            <a:r>
              <a:rPr lang="en-US" sz="2800" dirty="0" err="1">
                <a:solidFill>
                  <a:srgbClr val="000000"/>
                </a:solidFill>
                <a:effectLst/>
              </a:rPr>
              <a:t>vivir</a:t>
            </a:r>
            <a:r>
              <a:rPr lang="en-US" sz="2800" dirty="0">
                <a:solidFill>
                  <a:srgbClr val="000000"/>
                </a:solidFill>
                <a:effectLst/>
              </a:rPr>
              <a:t> las dos </a:t>
            </a:r>
            <a:r>
              <a:rPr lang="en-US" sz="2800" dirty="0" err="1">
                <a:solidFill>
                  <a:srgbClr val="000000"/>
                </a:solidFill>
                <a:effectLst/>
              </a:rPr>
              <a:t>conversiones</a:t>
            </a:r>
            <a:r>
              <a:rPr lang="en-US" sz="2800" dirty="0">
                <a:solidFill>
                  <a:srgbClr val="000000"/>
                </a:solidFill>
                <a:effectLst/>
              </a:rPr>
              <a:t>: la personal, y de una </a:t>
            </a:r>
            <a:r>
              <a:rPr lang="en-US" sz="2800" dirty="0" err="1">
                <a:solidFill>
                  <a:srgbClr val="000000"/>
                </a:solidFill>
                <a:effectLst/>
              </a:rPr>
              <a:t>manera</a:t>
            </a:r>
            <a:r>
              <a:rPr lang="en-US" sz="280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</a:rPr>
              <a:t>muy</a:t>
            </a:r>
            <a:r>
              <a:rPr lang="en-US" sz="2800" dirty="0">
                <a:solidFill>
                  <a:srgbClr val="000000"/>
                </a:solidFill>
                <a:effectLst/>
              </a:rPr>
              <a:t> especial hoy día, las </a:t>
            </a:r>
            <a:r>
              <a:rPr lang="en-US" sz="2800" dirty="0" err="1">
                <a:solidFill>
                  <a:srgbClr val="000000"/>
                </a:solidFill>
                <a:effectLst/>
              </a:rPr>
              <a:t>opciones</a:t>
            </a:r>
            <a:r>
              <a:rPr lang="en-US" sz="280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señaladas</a:t>
            </a:r>
            <a:r>
              <a:rPr lang="en-US" sz="2800" dirty="0">
                <a:solidFill>
                  <a:srgbClr val="000000"/>
                </a:solidFill>
                <a:effectLst/>
              </a:rPr>
              <a:t> a </a:t>
            </a:r>
            <a:r>
              <a:rPr lang="en-US" sz="2800" dirty="0" err="1">
                <a:solidFill>
                  <a:srgbClr val="000000"/>
                </a:solidFill>
              </a:rPr>
              <a:t>través</a:t>
            </a:r>
            <a:r>
              <a:rPr lang="en-US" sz="2800" dirty="0">
                <a:solidFill>
                  <a:srgbClr val="000000"/>
                </a:solidFill>
              </a:rPr>
              <a:t> de</a:t>
            </a:r>
            <a:r>
              <a:rPr lang="en-US" sz="2800" dirty="0">
                <a:solidFill>
                  <a:srgbClr val="000000"/>
                </a:solidFill>
                <a:effectLst/>
              </a:rPr>
              <a:t> la </a:t>
            </a:r>
            <a:r>
              <a:rPr lang="en-US" sz="2800" dirty="0" err="1">
                <a:solidFill>
                  <a:srgbClr val="000000"/>
                </a:solidFill>
                <a:effectLst/>
              </a:rPr>
              <a:t>conversión</a:t>
            </a:r>
            <a:r>
              <a:rPr lang="en-US" sz="280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</a:rPr>
              <a:t>colectiva</a:t>
            </a:r>
            <a:r>
              <a:rPr lang="en-US" sz="2800" dirty="0">
                <a:solidFill>
                  <a:srgbClr val="000000"/>
                </a:solidFill>
                <a:effectLst/>
              </a:rPr>
              <a:t>.</a:t>
            </a:r>
          </a:p>
        </p:txBody>
      </p:sp>
      <p:sp>
        <p:nvSpPr>
          <p:cNvPr id="14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4096A343-1779-4EAB-B5E6-4852BF75D0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772" r="8869" b="-2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38920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oup of people in a boat&#10;&#10;Description automatically generated with medium confidence">
            <a:extLst>
              <a:ext uri="{FF2B5EF4-FFF2-40B4-BE49-F238E27FC236}">
                <a16:creationId xmlns:a16="http://schemas.microsoft.com/office/drawing/2014/main" id="{82323AD0-6307-4C8E-8911-F3F4BD4D11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1" b="12322"/>
          <a:stretch/>
        </p:blipFill>
        <p:spPr>
          <a:xfrm>
            <a:off x="998376" y="-8673"/>
            <a:ext cx="10095722" cy="424477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0AC57B0-984E-43C0-A5AF-355FF4F9EC36}"/>
              </a:ext>
            </a:extLst>
          </p:cNvPr>
          <p:cNvSpPr txBox="1"/>
          <p:nvPr/>
        </p:nvSpPr>
        <p:spPr>
          <a:xfrm>
            <a:off x="4379976" y="5009083"/>
            <a:ext cx="6976872" cy="1345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chemeClr val="bg1"/>
                </a:solidFill>
              </a:rPr>
              <a:t>y </a:t>
            </a:r>
            <a:r>
              <a:rPr lang="en-US" sz="3600" dirty="0" err="1">
                <a:solidFill>
                  <a:schemeClr val="bg1"/>
                </a:solidFill>
              </a:rPr>
              <a:t>añade</a:t>
            </a:r>
            <a:r>
              <a:rPr lang="en-US" sz="3600" dirty="0">
                <a:solidFill>
                  <a:schemeClr val="bg1"/>
                </a:solidFill>
              </a:rPr>
              <a:t>, </a:t>
            </a:r>
            <a:r>
              <a:rPr lang="en-US" sz="3600" dirty="0" err="1">
                <a:solidFill>
                  <a:schemeClr val="bg1"/>
                </a:solidFill>
                <a:effectLst/>
              </a:rPr>
              <a:t>hablando</a:t>
            </a:r>
            <a:r>
              <a:rPr lang="en-US" sz="3600" dirty="0">
                <a:solidFill>
                  <a:schemeClr val="bg1"/>
                </a:solidFill>
                <a:effectLst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</a:rPr>
              <a:t>en</a:t>
            </a:r>
            <a:r>
              <a:rPr lang="en-US" sz="3600" dirty="0">
                <a:solidFill>
                  <a:schemeClr val="bg1"/>
                </a:solidFill>
                <a:effectLst/>
              </a:rPr>
              <a:t> el </a:t>
            </a:r>
            <a:r>
              <a:rPr lang="en-US" sz="3600" dirty="0" err="1">
                <a:solidFill>
                  <a:schemeClr val="bg1"/>
                </a:solidFill>
                <a:effectLst/>
              </a:rPr>
              <a:t>contexto</a:t>
            </a:r>
            <a:r>
              <a:rPr lang="en-US" sz="3600" dirty="0">
                <a:solidFill>
                  <a:schemeClr val="bg1"/>
                </a:solidFill>
                <a:effectLst/>
              </a:rPr>
              <a:t> de la </a:t>
            </a:r>
            <a:r>
              <a:rPr lang="en-US" sz="3600" dirty="0" err="1">
                <a:solidFill>
                  <a:schemeClr val="bg1"/>
                </a:solidFill>
                <a:effectLst/>
              </a:rPr>
              <a:t>pandemia</a:t>
            </a:r>
            <a:r>
              <a:rPr lang="en-US" sz="3600" dirty="0">
                <a:solidFill>
                  <a:schemeClr val="bg1"/>
                </a:solidFill>
                <a:effectLst/>
              </a:rPr>
              <a:t>, “</a:t>
            </a:r>
            <a:r>
              <a:rPr lang="en-US" sz="3600" i="1" dirty="0" err="1">
                <a:solidFill>
                  <a:schemeClr val="bg1"/>
                </a:solidFill>
                <a:effectLst/>
              </a:rPr>
              <a:t>todos</a:t>
            </a:r>
            <a:r>
              <a:rPr lang="en-US" sz="3600" i="1" dirty="0">
                <a:solidFill>
                  <a:schemeClr val="bg1"/>
                </a:solidFill>
                <a:effectLst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effectLst/>
              </a:rPr>
              <a:t>somos</a:t>
            </a:r>
            <a:r>
              <a:rPr lang="en-US" sz="3600" i="1" dirty="0">
                <a:solidFill>
                  <a:schemeClr val="bg1"/>
                </a:solidFill>
                <a:effectLst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effectLst/>
              </a:rPr>
              <a:t>frágiles</a:t>
            </a:r>
            <a:r>
              <a:rPr lang="en-US" sz="3600" i="1" dirty="0">
                <a:solidFill>
                  <a:schemeClr val="bg1"/>
                </a:solidFill>
                <a:effectLst/>
              </a:rPr>
              <a:t> y </a:t>
            </a:r>
            <a:r>
              <a:rPr lang="en-US" sz="3600" i="1" dirty="0" err="1">
                <a:solidFill>
                  <a:schemeClr val="bg1"/>
                </a:solidFill>
                <a:effectLst/>
              </a:rPr>
              <a:t>desorientados</a:t>
            </a:r>
            <a:r>
              <a:rPr lang="en-US" sz="3600" dirty="0">
                <a:solidFill>
                  <a:schemeClr val="bg1"/>
                </a:solidFill>
                <a:effectLst/>
              </a:rPr>
              <a:t>”.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F80307-94BC-4F18-85ED-1A8096BBA8E5}"/>
              </a:ext>
            </a:extLst>
          </p:cNvPr>
          <p:cNvSpPr txBox="1"/>
          <p:nvPr/>
        </p:nvSpPr>
        <p:spPr>
          <a:xfrm>
            <a:off x="531845" y="5075853"/>
            <a:ext cx="320957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marR="0" lvl="0" indent="-7429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AutoNum type="arabicParenR" startAt="3"/>
            </a:pPr>
            <a:r>
              <a:rPr lang="en-US" sz="1800">
                <a:effectLst/>
              </a:rPr>
              <a:t>la conversión es al mismo tiempo</a:t>
            </a:r>
            <a:r>
              <a:rPr lang="en-US" sz="1800"/>
              <a:t> </a:t>
            </a:r>
            <a:r>
              <a:rPr lang="en-US" sz="1800">
                <a:effectLst/>
              </a:rPr>
              <a:t>personal y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/>
              <a:t>      </a:t>
            </a:r>
            <a:r>
              <a:rPr lang="en-US" sz="1800">
                <a:effectLst/>
              </a:rPr>
              <a:t> colectiva.</a:t>
            </a:r>
            <a:endParaRPr lang="en-US" sz="1800" dirty="0"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36B0E0-F625-4696-8117-2B44D345C39F}"/>
              </a:ext>
            </a:extLst>
          </p:cNvPr>
          <p:cNvSpPr txBox="1"/>
          <p:nvPr/>
        </p:nvSpPr>
        <p:spPr>
          <a:xfrm>
            <a:off x="468600" y="4921472"/>
            <a:ext cx="33345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/>
              </a:rPr>
              <a:t>El Papa Francisco ha </a:t>
            </a:r>
            <a:r>
              <a:rPr lang="en-US" sz="2000" b="1" dirty="0" err="1">
                <a:solidFill>
                  <a:schemeClr val="bg1"/>
                </a:solidFill>
                <a:effectLst/>
              </a:rPr>
              <a:t>dicho</a:t>
            </a:r>
            <a:r>
              <a:rPr lang="en-US" sz="2000" b="1" dirty="0">
                <a:solidFill>
                  <a:schemeClr val="bg1"/>
                </a:solidFill>
              </a:rPr>
              <a:t>, “</a:t>
            </a:r>
            <a:r>
              <a:rPr lang="en-US" sz="2000" b="1" i="1" dirty="0" err="1">
                <a:solidFill>
                  <a:schemeClr val="bg1"/>
                </a:solidFill>
              </a:rPr>
              <a:t>nadie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puede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salvarse</a:t>
            </a:r>
            <a:r>
              <a:rPr lang="en-US" sz="2000" b="1" i="1" dirty="0">
                <a:solidFill>
                  <a:schemeClr val="bg1"/>
                </a:solidFill>
              </a:rPr>
              <a:t> a </a:t>
            </a:r>
            <a:r>
              <a:rPr lang="en-US" sz="2000" b="1" i="1" dirty="0" err="1">
                <a:solidFill>
                  <a:schemeClr val="bg1"/>
                </a:solidFill>
              </a:rPr>
              <a:t>sí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mismo</a:t>
            </a:r>
            <a:r>
              <a:rPr lang="en-US" sz="2000" b="1" i="1" dirty="0">
                <a:solidFill>
                  <a:schemeClr val="bg1"/>
                </a:solidFill>
              </a:rPr>
              <a:t>, </a:t>
            </a:r>
            <a:r>
              <a:rPr lang="en-US" sz="2000" b="1" i="1" dirty="0" err="1">
                <a:solidFill>
                  <a:schemeClr val="bg1"/>
                </a:solidFill>
              </a:rPr>
              <a:t>como</a:t>
            </a:r>
            <a:r>
              <a:rPr lang="en-US" sz="2000" b="1" i="1" dirty="0">
                <a:solidFill>
                  <a:schemeClr val="bg1"/>
                </a:solidFill>
              </a:rPr>
              <a:t> un </a:t>
            </a:r>
            <a:r>
              <a:rPr lang="en-US" sz="2000" b="1" i="1" dirty="0" err="1">
                <a:solidFill>
                  <a:schemeClr val="bg1"/>
                </a:solidFill>
              </a:rPr>
              <a:t>individuo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aislado</a:t>
            </a:r>
            <a:r>
              <a:rPr lang="en-US" sz="2000" b="1" dirty="0">
                <a:solidFill>
                  <a:schemeClr val="bg1"/>
                </a:solidFill>
              </a:rPr>
              <a:t>”,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077013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ound, outdoor, person, dirt&#10;&#10;Description automatically generated">
            <a:extLst>
              <a:ext uri="{FF2B5EF4-FFF2-40B4-BE49-F238E27FC236}">
                <a16:creationId xmlns:a16="http://schemas.microsoft.com/office/drawing/2014/main" id="{4BC85962-1C95-4FD1-97E5-C97C64922F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9" r="15889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583FB3-8AC5-4ACF-A8E3-C9AF8CB74FBE}"/>
              </a:ext>
            </a:extLst>
          </p:cNvPr>
          <p:cNvSpPr txBox="1"/>
          <p:nvPr/>
        </p:nvSpPr>
        <p:spPr>
          <a:xfrm>
            <a:off x="262394" y="450850"/>
            <a:ext cx="5336896" cy="59055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 err="1">
                <a:solidFill>
                  <a:srgbClr val="000000"/>
                </a:solidFill>
                <a:effectLst/>
              </a:rPr>
              <a:t>Miremos</a:t>
            </a:r>
            <a:r>
              <a:rPr lang="en-US" sz="3200" dirty="0">
                <a:solidFill>
                  <a:srgbClr val="000000"/>
                </a:solidFill>
                <a:effectLst/>
              </a:rPr>
              <a:t>: 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Algerian" panose="04020705040A02060702" pitchFamily="82" charset="0"/>
              </a:rPr>
              <a:t>el Plan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lgerian" panose="04020705040A02060702" pitchFamily="82" charset="0"/>
              </a:rPr>
              <a:t>Apostólico</a:t>
            </a:r>
            <a:r>
              <a:rPr lang="en-US" sz="3200" dirty="0">
                <a:solidFill>
                  <a:srgbClr val="000000"/>
                </a:solidFill>
                <a:effectLst/>
                <a:latin typeface="Algerian" panose="04020705040A02060702" pitchFamily="82" charset="0"/>
              </a:rPr>
              <a:t> de la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lgerian" panose="04020705040A02060702" pitchFamily="82" charset="0"/>
              </a:rPr>
              <a:t>Conferencia</a:t>
            </a:r>
            <a:r>
              <a:rPr lang="en-US" sz="3200" dirty="0">
                <a:solidFill>
                  <a:srgbClr val="000000"/>
                </a:solidFill>
                <a:effectLst/>
                <a:latin typeface="Algerian" panose="04020705040A02060702" pitchFamily="82" charset="0"/>
              </a:rPr>
              <a:t> de América Latina y el Caribe 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0000"/>
                </a:solidFill>
                <a:effectLst/>
              </a:rPr>
              <a:t>Parte</a:t>
            </a:r>
            <a:r>
              <a:rPr lang="en-US" sz="2800" dirty="0">
                <a:solidFill>
                  <a:srgbClr val="000000"/>
                </a:solidFill>
                <a:effectLst/>
              </a:rPr>
              <a:t> de </a:t>
            </a:r>
            <a:r>
              <a:rPr lang="en-US" sz="2800" dirty="0" err="1">
                <a:solidFill>
                  <a:srgbClr val="000000"/>
                </a:solidFill>
                <a:effectLst/>
              </a:rPr>
              <a:t>este</a:t>
            </a:r>
            <a:r>
              <a:rPr lang="en-US" sz="2800" dirty="0">
                <a:solidFill>
                  <a:srgbClr val="000000"/>
                </a:solidFill>
                <a:effectLst/>
              </a:rPr>
              <a:t> plan </a:t>
            </a:r>
            <a:r>
              <a:rPr lang="en-US" sz="2800" dirty="0" err="1">
                <a:solidFill>
                  <a:srgbClr val="000000"/>
                </a:solidFill>
                <a:effectLst/>
              </a:rPr>
              <a:t>nos</a:t>
            </a:r>
            <a:r>
              <a:rPr lang="en-US" sz="280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</a:rPr>
              <a:t>presenta</a:t>
            </a:r>
            <a:r>
              <a:rPr lang="en-US" sz="2800" dirty="0">
                <a:solidFill>
                  <a:srgbClr val="000000"/>
                </a:solidFill>
                <a:effectLst/>
              </a:rPr>
              <a:t> a los </a:t>
            </a:r>
            <a:r>
              <a:rPr lang="en-US" sz="2800" dirty="0" err="1">
                <a:solidFill>
                  <a:srgbClr val="000000"/>
                </a:solidFill>
                <a:effectLst/>
              </a:rPr>
              <a:t>interlocutores</a:t>
            </a:r>
            <a:r>
              <a:rPr lang="en-US" sz="2800" dirty="0">
                <a:solidFill>
                  <a:srgbClr val="000000"/>
                </a:solidFill>
                <a:effectLst/>
              </a:rPr>
              <a:t> y </a:t>
            </a:r>
            <a:r>
              <a:rPr lang="en-US" sz="2800" dirty="0" err="1">
                <a:solidFill>
                  <a:srgbClr val="000000"/>
                </a:solidFill>
                <a:effectLst/>
              </a:rPr>
              <a:t>destinatarios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</a:rPr>
              <a:t>preferenciales</a:t>
            </a:r>
            <a:r>
              <a:rPr lang="en-US" sz="2800" dirty="0">
                <a:solidFill>
                  <a:srgbClr val="000000"/>
                </a:solidFill>
                <a:effectLst/>
              </a:rPr>
              <a:t> de </a:t>
            </a:r>
            <a:r>
              <a:rPr lang="en-US" sz="2800" dirty="0" err="1">
                <a:solidFill>
                  <a:srgbClr val="000000"/>
                </a:solidFill>
                <a:effectLst/>
              </a:rPr>
              <a:t>nuestra</a:t>
            </a:r>
            <a:r>
              <a:rPr lang="en-US" sz="280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</a:rPr>
              <a:t>misión</a:t>
            </a:r>
            <a:r>
              <a:rPr lang="en-US" sz="2800" dirty="0">
                <a:solidFill>
                  <a:srgbClr val="000000"/>
                </a:solidFill>
              </a:rPr>
              <a:t>: </a:t>
            </a:r>
            <a:r>
              <a:rPr lang="en-US" sz="2800" dirty="0">
                <a:solidFill>
                  <a:srgbClr val="000000"/>
                </a:solidFill>
                <a:effectLst/>
              </a:rPr>
              <a:t>los </a:t>
            </a:r>
            <a:r>
              <a:rPr lang="en-US" sz="2800" dirty="0" err="1">
                <a:solidFill>
                  <a:srgbClr val="000000"/>
                </a:solidFill>
                <a:effectLst/>
              </a:rPr>
              <a:t>más</a:t>
            </a:r>
            <a:r>
              <a:rPr lang="en-US" sz="280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</a:rPr>
              <a:t>abandonados</a:t>
            </a:r>
            <a:r>
              <a:rPr lang="en-US" sz="2800" dirty="0">
                <a:solidFill>
                  <a:srgbClr val="000000"/>
                </a:solidFill>
                <a:effectLst/>
              </a:rPr>
              <a:t> y los </a:t>
            </a:r>
            <a:r>
              <a:rPr lang="en-US" sz="2800" dirty="0" err="1">
                <a:solidFill>
                  <a:srgbClr val="000000"/>
                </a:solidFill>
                <a:effectLst/>
              </a:rPr>
              <a:t>pobres</a:t>
            </a:r>
            <a:r>
              <a:rPr lang="en-US" sz="2800" dirty="0">
                <a:solidFill>
                  <a:srgbClr val="000000"/>
                </a:solidFill>
                <a:effectLst/>
              </a:rPr>
              <a:t>.  </a:t>
            </a:r>
          </a:p>
          <a:p>
            <a:pPr marL="228600" lvl="1">
              <a:lnSpc>
                <a:spcPct val="90000"/>
              </a:lnSpc>
              <a:spcAft>
                <a:spcPts val="600"/>
              </a:spcAft>
            </a:pPr>
            <a:r>
              <a:rPr lang="en-US" sz="2800" dirty="0" err="1">
                <a:solidFill>
                  <a:srgbClr val="000000"/>
                </a:solidFill>
              </a:rPr>
              <a:t>Esta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opción</a:t>
            </a:r>
            <a:r>
              <a:rPr lang="en-US" sz="2800" dirty="0">
                <a:solidFill>
                  <a:srgbClr val="000000"/>
                </a:solidFill>
              </a:rPr>
              <a:t> la </a:t>
            </a:r>
            <a:r>
              <a:rPr lang="en-US" sz="2800" dirty="0" err="1">
                <a:solidFill>
                  <a:srgbClr val="000000"/>
                </a:solidFill>
              </a:rPr>
              <a:t>hacemos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desde</a:t>
            </a:r>
            <a:r>
              <a:rPr lang="en-US" sz="2800" dirty="0">
                <a:solidFill>
                  <a:srgbClr val="000000"/>
                </a:solidFill>
              </a:rPr>
              <a:t> la </a:t>
            </a:r>
            <a:r>
              <a:rPr lang="en-US" sz="2800" dirty="0" err="1">
                <a:solidFill>
                  <a:srgbClr val="000000"/>
                </a:solidFill>
              </a:rPr>
              <a:t>inspiración</a:t>
            </a:r>
            <a:r>
              <a:rPr lang="en-US" sz="2800" dirty="0">
                <a:solidFill>
                  <a:srgbClr val="000000"/>
                </a:solidFill>
              </a:rPr>
              <a:t> de San Alfonso, </a:t>
            </a:r>
            <a:r>
              <a:rPr lang="en-US" sz="2800" dirty="0" err="1">
                <a:solidFill>
                  <a:srgbClr val="000000"/>
                </a:solidFill>
              </a:rPr>
              <a:t>en</a:t>
            </a:r>
            <a:r>
              <a:rPr lang="en-US" sz="2800" dirty="0">
                <a:solidFill>
                  <a:srgbClr val="000000"/>
                </a:solidFill>
              </a:rPr>
              <a:t> los </a:t>
            </a:r>
            <a:r>
              <a:rPr lang="en-US" sz="2800" dirty="0" err="1">
                <a:solidFill>
                  <a:srgbClr val="000000"/>
                </a:solidFill>
              </a:rPr>
              <a:t>nuevos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rostros</a:t>
            </a:r>
            <a:r>
              <a:rPr lang="en-US" sz="2800" dirty="0">
                <a:solidFill>
                  <a:srgbClr val="000000"/>
                </a:solidFill>
              </a:rPr>
              <a:t> de Cristo:</a:t>
            </a:r>
          </a:p>
        </p:txBody>
      </p:sp>
    </p:spTree>
    <p:extLst>
      <p:ext uri="{BB962C8B-B14F-4D97-AF65-F5344CB8AC3E}">
        <p14:creationId xmlns:p14="http://schemas.microsoft.com/office/powerpoint/2010/main" val="2599534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 descr="A picture containing text, ground, outdoor, person&#10;&#10;Description automatically generated">
            <a:extLst>
              <a:ext uri="{FF2B5EF4-FFF2-40B4-BE49-F238E27FC236}">
                <a16:creationId xmlns:a16="http://schemas.microsoft.com/office/drawing/2014/main" id="{AC353990-96AB-46B9-8708-3B1BFD246D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3" r="2" b="2"/>
          <a:stretch/>
        </p:blipFill>
        <p:spPr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1736BA-4616-4490-8009-D9C5012BEA46}"/>
              </a:ext>
            </a:extLst>
          </p:cNvPr>
          <p:cNvSpPr txBox="1"/>
          <p:nvPr/>
        </p:nvSpPr>
        <p:spPr>
          <a:xfrm>
            <a:off x="6249971" y="214547"/>
            <a:ext cx="5647693" cy="62710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628650" marR="0" lvl="0" indent="-5143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AutoNum type="alphaLcParenR"/>
              <a:tabLst>
                <a:tab pos="401955" algn="l"/>
              </a:tabLst>
            </a:pPr>
            <a:r>
              <a:rPr lang="en-US" sz="2800" u="none" strike="noStrike" dirty="0">
                <a:solidFill>
                  <a:schemeClr val="bg1"/>
                </a:solidFill>
                <a:effectLst/>
              </a:rPr>
              <a:t>Los </a:t>
            </a:r>
            <a:r>
              <a:rPr lang="en-US" sz="2800" u="none" strike="noStrike" dirty="0" err="1">
                <a:solidFill>
                  <a:schemeClr val="bg1"/>
                </a:solidFill>
                <a:effectLst/>
              </a:rPr>
              <a:t>pobres</a:t>
            </a:r>
            <a:r>
              <a:rPr lang="en-US" sz="2800" u="none" strike="noStrike" dirty="0">
                <a:solidFill>
                  <a:schemeClr val="bg1"/>
                </a:solidFill>
                <a:effectLst/>
              </a:rPr>
              <a:t> de las </a:t>
            </a:r>
            <a:r>
              <a:rPr lang="en-US" sz="2800" u="none" strike="noStrike" dirty="0" err="1">
                <a:solidFill>
                  <a:schemeClr val="bg1"/>
                </a:solidFill>
                <a:effectLst/>
              </a:rPr>
              <a:t>periferias</a:t>
            </a:r>
            <a:r>
              <a:rPr lang="en-US" sz="280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2800" u="none" strike="noStrike" dirty="0" err="1">
                <a:solidFill>
                  <a:schemeClr val="bg1"/>
                </a:solidFill>
                <a:effectLst/>
              </a:rPr>
              <a:t>urbanas</a:t>
            </a:r>
            <a:r>
              <a:rPr lang="en-US" sz="2800" u="none" strike="noStrike" dirty="0">
                <a:solidFill>
                  <a:schemeClr val="bg1"/>
                </a:solidFill>
                <a:effectLst/>
              </a:rPr>
              <a:t>, rurales y </a:t>
            </a:r>
            <a:r>
              <a:rPr lang="en-US" sz="2800" u="none" strike="noStrike" dirty="0" err="1">
                <a:solidFill>
                  <a:schemeClr val="bg1"/>
                </a:solidFill>
                <a:effectLst/>
              </a:rPr>
              <a:t>existenciales</a:t>
            </a:r>
            <a:r>
              <a:rPr lang="en-US" sz="2800" u="none" strike="noStrike" dirty="0">
                <a:solidFill>
                  <a:schemeClr val="bg1"/>
                </a:solidFill>
                <a:effectLst/>
              </a:rPr>
              <a:t> (Cf. Const. 4);</a:t>
            </a:r>
          </a:p>
          <a:p>
            <a:pPr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401955" algn="l"/>
              </a:tabLst>
            </a:pPr>
            <a:r>
              <a:rPr lang="en-US" sz="2800" dirty="0">
                <a:solidFill>
                  <a:schemeClr val="bg1"/>
                </a:solidFill>
              </a:rPr>
              <a:t>  b)  Los </a:t>
            </a:r>
            <a:r>
              <a:rPr lang="en-US" sz="2800" dirty="0" err="1">
                <a:solidFill>
                  <a:schemeClr val="bg1"/>
                </a:solidFill>
              </a:rPr>
              <a:t>j</a:t>
            </a:r>
            <a:r>
              <a:rPr lang="en-US" sz="2800" u="none" strike="noStrike" dirty="0" err="1">
                <a:solidFill>
                  <a:schemeClr val="bg1"/>
                </a:solidFill>
                <a:effectLst/>
              </a:rPr>
              <a:t>óvenes</a:t>
            </a:r>
            <a:r>
              <a:rPr lang="en-US" sz="280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2800" u="none" strike="noStrike" dirty="0" err="1">
                <a:solidFill>
                  <a:schemeClr val="bg1"/>
                </a:solidFill>
                <a:effectLst/>
              </a:rPr>
              <a:t>en</a:t>
            </a:r>
            <a:r>
              <a:rPr lang="en-US" sz="2800" u="none" strike="noStrike" dirty="0">
                <a:solidFill>
                  <a:schemeClr val="bg1"/>
                </a:solidFill>
                <a:effectLst/>
              </a:rPr>
              <a:t> sus </a:t>
            </a:r>
            <a:r>
              <a:rPr lang="en-US" sz="2800" u="none" strike="noStrike" dirty="0" err="1">
                <a:solidFill>
                  <a:schemeClr val="bg1"/>
                </a:solidFill>
                <a:effectLst/>
              </a:rPr>
              <a:t>diversos</a:t>
            </a:r>
            <a:r>
              <a:rPr lang="en-US" sz="2800" u="none" strike="noStrike" dirty="0">
                <a:solidFill>
                  <a:schemeClr val="bg1"/>
                </a:solidFill>
                <a:effectLst/>
              </a:rPr>
              <a:t>   	</a:t>
            </a:r>
            <a:r>
              <a:rPr lang="en-US" sz="2800" dirty="0">
                <a:solidFill>
                  <a:schemeClr val="bg1"/>
                </a:solidFill>
              </a:rPr>
              <a:t>   </a:t>
            </a:r>
            <a:r>
              <a:rPr lang="en-US" sz="2800" u="none" strike="noStrike" dirty="0" err="1">
                <a:solidFill>
                  <a:schemeClr val="bg1"/>
                </a:solidFill>
                <a:effectLst/>
              </a:rPr>
              <a:t>contextos</a:t>
            </a:r>
            <a:r>
              <a:rPr lang="en-US" sz="2800" u="none" strike="noStrike" dirty="0">
                <a:solidFill>
                  <a:schemeClr val="bg1"/>
                </a:solidFill>
                <a:effectLst/>
              </a:rPr>
              <a:t>;</a:t>
            </a:r>
          </a:p>
          <a:p>
            <a:pPr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401955" algn="l"/>
              </a:tabLst>
            </a:pPr>
            <a:r>
              <a:rPr lang="en-US" sz="2800" u="none" strike="noStrike" dirty="0">
                <a:solidFill>
                  <a:schemeClr val="bg1"/>
                </a:solidFill>
                <a:effectLst/>
              </a:rPr>
              <a:t>  c)  Las </a:t>
            </a:r>
            <a:r>
              <a:rPr lang="en-US" sz="2800" u="none" strike="noStrike" dirty="0" err="1">
                <a:solidFill>
                  <a:schemeClr val="bg1"/>
                </a:solidFill>
                <a:effectLst/>
              </a:rPr>
              <a:t>mujeres</a:t>
            </a:r>
            <a:r>
              <a:rPr lang="en-US" sz="280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2800" u="none" strike="noStrike" dirty="0" err="1">
                <a:solidFill>
                  <a:schemeClr val="bg1"/>
                </a:solidFill>
                <a:effectLst/>
              </a:rPr>
              <a:t>en</a:t>
            </a:r>
            <a:r>
              <a:rPr lang="en-US" sz="280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2800" u="none" strike="noStrike" dirty="0" err="1">
                <a:solidFill>
                  <a:schemeClr val="bg1"/>
                </a:solidFill>
                <a:effectLst/>
              </a:rPr>
              <a:t>situación</a:t>
            </a:r>
            <a:r>
              <a:rPr lang="en-US" sz="2800" u="none" strike="noStrike" dirty="0">
                <a:solidFill>
                  <a:schemeClr val="bg1"/>
                </a:solidFill>
                <a:effectLst/>
              </a:rPr>
              <a:t> de 	</a:t>
            </a:r>
            <a:r>
              <a:rPr lang="en-US" sz="2800" dirty="0">
                <a:solidFill>
                  <a:schemeClr val="bg1"/>
                </a:solidFill>
              </a:rPr>
              <a:t>   </a:t>
            </a:r>
            <a:r>
              <a:rPr lang="en-US" sz="2800" u="none" strike="noStrike" dirty="0" err="1">
                <a:solidFill>
                  <a:schemeClr val="bg1"/>
                </a:solidFill>
                <a:effectLst/>
              </a:rPr>
              <a:t>violencia</a:t>
            </a:r>
            <a:r>
              <a:rPr lang="en-US" sz="2800" u="none" strike="noStrike" dirty="0">
                <a:solidFill>
                  <a:schemeClr val="bg1"/>
                </a:solidFill>
                <a:effectLst/>
              </a:rPr>
              <a:t>, </a:t>
            </a:r>
            <a:r>
              <a:rPr lang="en-US" sz="2800" u="none" strike="noStrike" dirty="0" err="1">
                <a:solidFill>
                  <a:schemeClr val="bg1"/>
                </a:solidFill>
                <a:effectLst/>
              </a:rPr>
              <a:t>discriminación</a:t>
            </a:r>
            <a:r>
              <a:rPr lang="en-US" sz="2800" u="none" strike="noStrike" dirty="0">
                <a:solidFill>
                  <a:schemeClr val="bg1"/>
                </a:solidFill>
                <a:effectLst/>
              </a:rPr>
              <a:t>, 		   </a:t>
            </a:r>
            <a:r>
              <a:rPr lang="en-US" sz="2800" u="none" strike="noStrike" dirty="0" err="1">
                <a:solidFill>
                  <a:schemeClr val="bg1"/>
                </a:solidFill>
                <a:effectLst/>
              </a:rPr>
              <a:t>marginación</a:t>
            </a:r>
            <a:r>
              <a:rPr lang="en-US" sz="2800" u="none" strike="noStrike" dirty="0">
                <a:solidFill>
                  <a:schemeClr val="bg1"/>
                </a:solidFill>
                <a:effectLst/>
              </a:rPr>
              <a:t>, </a:t>
            </a:r>
            <a:r>
              <a:rPr lang="en-US" sz="2800" u="none" strike="noStrike" dirty="0" err="1">
                <a:solidFill>
                  <a:schemeClr val="bg1"/>
                </a:solidFill>
                <a:effectLst/>
              </a:rPr>
              <a:t>abuso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u="none" strike="noStrike" dirty="0">
                <a:solidFill>
                  <a:schemeClr val="bg1"/>
                </a:solidFill>
                <a:effectLst/>
              </a:rPr>
              <a:t>y </a:t>
            </a:r>
            <a:r>
              <a:rPr lang="en-US" sz="2800" u="none" strike="noStrike" dirty="0" err="1">
                <a:solidFill>
                  <a:schemeClr val="bg1"/>
                </a:solidFill>
                <a:effectLst/>
              </a:rPr>
              <a:t>violación</a:t>
            </a:r>
            <a:r>
              <a:rPr lang="en-US" sz="2800" u="none" strike="noStrike" dirty="0">
                <a:solidFill>
                  <a:schemeClr val="bg1"/>
                </a:solidFill>
                <a:effectLst/>
              </a:rPr>
              <a:t> </a:t>
            </a:r>
            <a:br>
              <a:rPr lang="en-US" sz="2800" u="none" strike="noStrike" dirty="0">
                <a:solidFill>
                  <a:schemeClr val="bg1"/>
                </a:solidFill>
                <a:effectLst/>
              </a:rPr>
            </a:br>
            <a:r>
              <a:rPr lang="en-US" sz="2800" u="none" strike="noStrike" dirty="0">
                <a:solidFill>
                  <a:schemeClr val="bg1"/>
                </a:solidFill>
                <a:effectLst/>
              </a:rPr>
              <a:t>        de sus derechos;</a:t>
            </a:r>
          </a:p>
          <a:p>
            <a:pPr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401955" algn="l"/>
              </a:tabLst>
            </a:pPr>
            <a:r>
              <a:rPr lang="en-US" sz="2800" dirty="0">
                <a:solidFill>
                  <a:schemeClr val="bg1"/>
                </a:solidFill>
              </a:rPr>
              <a:t>   d)  Los </a:t>
            </a:r>
            <a:r>
              <a:rPr lang="en-US" sz="2800" dirty="0" err="1">
                <a:solidFill>
                  <a:schemeClr val="bg1"/>
                </a:solidFill>
              </a:rPr>
              <a:t>m</a:t>
            </a:r>
            <a:r>
              <a:rPr lang="en-US" sz="2800" u="none" strike="noStrike" dirty="0" err="1">
                <a:solidFill>
                  <a:schemeClr val="bg1"/>
                </a:solidFill>
                <a:effectLst/>
              </a:rPr>
              <a:t>igrantes</a:t>
            </a:r>
            <a:r>
              <a:rPr lang="en-US" sz="2800" u="none" strike="noStrike" dirty="0">
                <a:solidFill>
                  <a:schemeClr val="bg1"/>
                </a:solidFill>
                <a:effectLst/>
              </a:rPr>
              <a:t> (</a:t>
            </a:r>
            <a:r>
              <a:rPr lang="en-US" sz="2800" u="none" strike="noStrike" dirty="0" err="1">
                <a:solidFill>
                  <a:schemeClr val="bg1"/>
                </a:solidFill>
                <a:effectLst/>
              </a:rPr>
              <a:t>trashumantes</a:t>
            </a:r>
            <a:r>
              <a:rPr lang="en-US" sz="2800" u="none" strike="noStrike" dirty="0">
                <a:solidFill>
                  <a:schemeClr val="bg1"/>
                </a:solidFill>
                <a:effectLst/>
              </a:rPr>
              <a:t>,</a:t>
            </a:r>
          </a:p>
          <a:p>
            <a:pPr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401955" algn="l"/>
              </a:tabLst>
            </a:pPr>
            <a:r>
              <a:rPr lang="en-US" sz="2800" dirty="0">
                <a:solidFill>
                  <a:schemeClr val="bg1"/>
                </a:solidFill>
              </a:rPr>
              <a:t>        </a:t>
            </a:r>
            <a:r>
              <a:rPr lang="en-US" sz="280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2800" u="none" strike="noStrike" dirty="0" err="1">
                <a:solidFill>
                  <a:schemeClr val="bg1"/>
                </a:solidFill>
                <a:effectLst/>
              </a:rPr>
              <a:t>inmigrantes</a:t>
            </a:r>
            <a:r>
              <a:rPr lang="en-US" sz="2800" u="none" strike="noStrike" dirty="0">
                <a:solidFill>
                  <a:schemeClr val="bg1"/>
                </a:solidFill>
                <a:effectLst/>
              </a:rPr>
              <a:t>, y </a:t>
            </a:r>
            <a:r>
              <a:rPr lang="en-US" sz="2800" u="none" strike="noStrike" dirty="0" err="1">
                <a:solidFill>
                  <a:schemeClr val="bg1"/>
                </a:solidFill>
                <a:effectLst/>
              </a:rPr>
              <a:t>emigrantes</a:t>
            </a:r>
            <a:r>
              <a:rPr lang="en-US" sz="2800" u="none" strike="noStrike" dirty="0">
                <a:solidFill>
                  <a:schemeClr val="bg1"/>
                </a:solidFill>
                <a:effectLst/>
              </a:rPr>
              <a:t>),   </a:t>
            </a:r>
            <a:r>
              <a:rPr lang="en-US" sz="2800" dirty="0">
                <a:solidFill>
                  <a:schemeClr val="bg1"/>
                </a:solidFill>
              </a:rPr>
              <a:t> 	    </a:t>
            </a:r>
            <a:r>
              <a:rPr lang="en-US" sz="2800" u="none" strike="noStrike" dirty="0">
                <a:solidFill>
                  <a:schemeClr val="bg1"/>
                </a:solidFill>
                <a:effectLst/>
              </a:rPr>
              <a:t>personas y </a:t>
            </a:r>
            <a:r>
              <a:rPr lang="en-US" sz="2800" u="none" strike="noStrike" dirty="0" err="1">
                <a:solidFill>
                  <a:schemeClr val="bg1"/>
                </a:solidFill>
                <a:effectLst/>
              </a:rPr>
              <a:t>grupos</a:t>
            </a:r>
            <a:r>
              <a:rPr lang="en-US" sz="280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2800" u="none" strike="noStrike" dirty="0" err="1">
                <a:solidFill>
                  <a:schemeClr val="bg1"/>
                </a:solidFill>
                <a:effectLst/>
              </a:rPr>
              <a:t>en</a:t>
            </a:r>
            <a:endParaRPr lang="en-US" sz="2800" u="none" strike="noStrike" dirty="0">
              <a:solidFill>
                <a:schemeClr val="bg1"/>
              </a:solidFill>
              <a:effectLst/>
            </a:endParaRPr>
          </a:p>
          <a:p>
            <a:pPr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401955" algn="l"/>
              </a:tabLst>
            </a:pPr>
            <a:r>
              <a:rPr lang="en-US" sz="2800" dirty="0">
                <a:solidFill>
                  <a:schemeClr val="bg1"/>
                </a:solidFill>
              </a:rPr>
              <a:t>         </a:t>
            </a:r>
            <a:r>
              <a:rPr lang="en-US" sz="2800" dirty="0" err="1">
                <a:solidFill>
                  <a:schemeClr val="bg1"/>
                </a:solidFill>
              </a:rPr>
              <a:t>s</a:t>
            </a:r>
            <a:r>
              <a:rPr lang="en-US" sz="2800" u="none" strike="noStrike" dirty="0" err="1">
                <a:solidFill>
                  <a:schemeClr val="bg1"/>
                </a:solidFill>
                <a:effectLst/>
              </a:rPr>
              <a:t>ituaciones</a:t>
            </a:r>
            <a:r>
              <a:rPr lang="en-US" sz="280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2800" u="none" strike="noStrike" dirty="0" err="1">
                <a:solidFill>
                  <a:schemeClr val="bg1"/>
                </a:solidFill>
                <a:effectLst/>
              </a:rPr>
              <a:t>críticas</a:t>
            </a:r>
            <a:r>
              <a:rPr lang="en-US" sz="2800" u="none" strike="noStrike" dirty="0">
                <a:solidFill>
                  <a:schemeClr val="bg1"/>
                </a:solidFill>
                <a:effectLst/>
              </a:rPr>
              <a:t> y </a:t>
            </a:r>
            <a:r>
              <a:rPr lang="en-US" sz="2800" u="none" strike="noStrike" dirty="0" err="1">
                <a:solidFill>
                  <a:schemeClr val="bg1"/>
                </a:solidFill>
                <a:effectLst/>
              </a:rPr>
              <a:t>masivas</a:t>
            </a:r>
            <a:r>
              <a:rPr lang="en-US" sz="2800" u="none" strike="noStrike" dirty="0">
                <a:solidFill>
                  <a:schemeClr val="bg1"/>
                </a:solidFill>
                <a:effectLst/>
              </a:rPr>
              <a:t> 	    de </a:t>
            </a:r>
            <a:r>
              <a:rPr lang="en-US" sz="2800" u="none" strike="noStrike" dirty="0" err="1">
                <a:solidFill>
                  <a:schemeClr val="bg1"/>
                </a:solidFill>
                <a:effectLst/>
              </a:rPr>
              <a:t>movilidad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u="none" strike="noStrike" dirty="0" err="1">
                <a:solidFill>
                  <a:schemeClr val="bg1"/>
                </a:solidFill>
                <a:effectLst/>
              </a:rPr>
              <a:t>humana</a:t>
            </a:r>
            <a:r>
              <a:rPr lang="en-US" sz="2800" u="none" strike="noStrike" dirty="0">
                <a:solidFill>
                  <a:schemeClr val="bg1"/>
                </a:solidFill>
                <a:effectLst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04619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6CDA74-E9E5-4F0C-A36D-7AF97A096B21}"/>
              </a:ext>
            </a:extLst>
          </p:cNvPr>
          <p:cNvSpPr txBox="1"/>
          <p:nvPr/>
        </p:nvSpPr>
        <p:spPr>
          <a:xfrm>
            <a:off x="103695" y="127262"/>
            <a:ext cx="5992305" cy="6603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401955" algn="l"/>
              </a:tabLst>
            </a:pPr>
            <a:r>
              <a:rPr lang="en-US" sz="3200" u="none" strike="noStrike" dirty="0">
                <a:solidFill>
                  <a:srgbClr val="000000"/>
                </a:solidFill>
                <a:effectLst/>
              </a:rPr>
              <a:t>  e) Las </a:t>
            </a:r>
            <a:r>
              <a:rPr lang="en-US" sz="3200" u="none" strike="noStrike" dirty="0" err="1">
                <a:solidFill>
                  <a:srgbClr val="000000"/>
                </a:solidFill>
                <a:effectLst/>
              </a:rPr>
              <a:t>víctimas</a:t>
            </a:r>
            <a:r>
              <a:rPr lang="en-US" sz="3200" u="none" strike="noStrike" dirty="0">
                <a:solidFill>
                  <a:srgbClr val="000000"/>
                </a:solidFill>
                <a:effectLst/>
              </a:rPr>
              <a:t> de la </a:t>
            </a:r>
            <a:r>
              <a:rPr lang="en-US" sz="3200" u="none" strike="noStrike" dirty="0" err="1">
                <a:solidFill>
                  <a:srgbClr val="000000"/>
                </a:solidFill>
                <a:effectLst/>
              </a:rPr>
              <a:t>trata</a:t>
            </a:r>
            <a:r>
              <a:rPr lang="en-US" sz="3200" u="none" strike="noStrike" dirty="0">
                <a:solidFill>
                  <a:srgbClr val="000000"/>
                </a:solidFill>
                <a:effectLst/>
              </a:rPr>
              <a:t> de 			personas y de la </a:t>
            </a:r>
            <a:r>
              <a:rPr lang="en-US" sz="3200" u="none" strike="noStrike" dirty="0" err="1">
                <a:solidFill>
                  <a:srgbClr val="000000"/>
                </a:solidFill>
                <a:effectLst/>
              </a:rPr>
              <a:t>esclavitud</a:t>
            </a:r>
            <a:r>
              <a:rPr lang="en-US" sz="3200" u="none" strike="noStrike" dirty="0">
                <a:solidFill>
                  <a:srgbClr val="000000"/>
                </a:solidFill>
                <a:effectLst/>
              </a:rPr>
              <a:t>  </a:t>
            </a:r>
            <a:br>
              <a:rPr lang="en-US" sz="3200" u="none" strike="noStrike" dirty="0">
                <a:solidFill>
                  <a:srgbClr val="000000"/>
                </a:solidFill>
                <a:effectLst/>
              </a:rPr>
            </a:br>
            <a:r>
              <a:rPr lang="en-US" sz="3200" u="none" strike="noStrike" dirty="0">
                <a:solidFill>
                  <a:srgbClr val="000000"/>
                </a:solidFill>
                <a:effectLst/>
              </a:rPr>
              <a:t>       (</a:t>
            </a:r>
            <a:r>
              <a:rPr lang="en-US" sz="3200" u="none" strike="noStrike" dirty="0" err="1">
                <a:solidFill>
                  <a:srgbClr val="000000"/>
                </a:solidFill>
                <a:effectLst/>
              </a:rPr>
              <a:t>niños</a:t>
            </a:r>
            <a:r>
              <a:rPr lang="en-US" sz="320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3200" u="none" strike="noStrike" dirty="0" err="1">
                <a:solidFill>
                  <a:srgbClr val="000000"/>
                </a:solidFill>
                <a:effectLst/>
              </a:rPr>
              <a:t>jóvenes</a:t>
            </a:r>
            <a:r>
              <a:rPr lang="en-US" sz="320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3200" u="none" strike="noStrike" dirty="0" err="1">
                <a:solidFill>
                  <a:srgbClr val="000000"/>
                </a:solidFill>
                <a:effectLst/>
              </a:rPr>
              <a:t>mujeres</a:t>
            </a:r>
            <a:r>
              <a:rPr lang="en-US" sz="3200" u="none" strike="noStrike" dirty="0">
                <a:solidFill>
                  <a:srgbClr val="000000"/>
                </a:solidFill>
                <a:effectLst/>
              </a:rPr>
              <a:t> y 			hombres </a:t>
            </a:r>
            <a:r>
              <a:rPr lang="en-US" sz="3200" u="none" strike="noStrike" dirty="0" err="1">
                <a:solidFill>
                  <a:srgbClr val="000000"/>
                </a:solidFill>
                <a:effectLst/>
              </a:rPr>
              <a:t>adultos</a:t>
            </a:r>
            <a:r>
              <a:rPr lang="en-US" sz="3200" u="none" strike="noStrike" dirty="0">
                <a:solidFill>
                  <a:srgbClr val="000000"/>
                </a:solidFill>
                <a:effectLst/>
              </a:rPr>
              <a:t>);</a:t>
            </a:r>
          </a:p>
          <a:p>
            <a:pPr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401955" algn="l"/>
              </a:tabLst>
            </a:pPr>
            <a:r>
              <a:rPr lang="en-US" sz="3200" dirty="0">
                <a:solidFill>
                  <a:srgbClr val="000000"/>
                </a:solidFill>
              </a:rPr>
              <a:t>	f</a:t>
            </a:r>
            <a:r>
              <a:rPr lang="en-US" sz="3200" u="none" strike="noStrike" dirty="0">
                <a:solidFill>
                  <a:srgbClr val="000000"/>
                </a:solidFill>
                <a:effectLst/>
              </a:rPr>
              <a:t>)   Las </a:t>
            </a:r>
            <a:r>
              <a:rPr lang="en-US" sz="3200" u="none" strike="noStrike" dirty="0" err="1">
                <a:solidFill>
                  <a:srgbClr val="000000"/>
                </a:solidFill>
                <a:effectLst/>
              </a:rPr>
              <a:t>familias</a:t>
            </a:r>
            <a:r>
              <a:rPr lang="en-US" sz="320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u="none" strike="noStrike" dirty="0" err="1">
                <a:solidFill>
                  <a:srgbClr val="000000"/>
                </a:solidFill>
                <a:effectLst/>
              </a:rPr>
              <a:t>en</a:t>
            </a:r>
            <a:r>
              <a:rPr lang="en-US" sz="320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u="none" strike="noStrike" dirty="0" err="1">
                <a:solidFill>
                  <a:srgbClr val="000000"/>
                </a:solidFill>
                <a:effectLst/>
              </a:rPr>
              <a:t>situación</a:t>
            </a:r>
            <a:r>
              <a:rPr lang="en-US" sz="3200" u="none" strike="noStrike" dirty="0">
                <a:solidFill>
                  <a:srgbClr val="000000"/>
                </a:solidFill>
                <a:effectLst/>
              </a:rPr>
              <a:t> de 		</a:t>
            </a:r>
            <a:r>
              <a:rPr lang="en-US" sz="3200" u="none" strike="noStrike" dirty="0" err="1">
                <a:solidFill>
                  <a:srgbClr val="000000"/>
                </a:solidFill>
                <a:effectLst/>
              </a:rPr>
              <a:t>precariedad</a:t>
            </a:r>
            <a:r>
              <a:rPr lang="en-US" sz="320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3200" u="none" strike="noStrike" dirty="0" err="1">
                <a:solidFill>
                  <a:srgbClr val="000000"/>
                </a:solidFill>
                <a:effectLst/>
              </a:rPr>
              <a:t>división</a:t>
            </a:r>
            <a:r>
              <a:rPr lang="en-US" sz="3200" u="none" strike="noStrike" dirty="0">
                <a:solidFill>
                  <a:srgbClr val="000000"/>
                </a:solidFill>
                <a:effectLst/>
              </a:rPr>
              <a:t> y </a:t>
            </a:r>
          </a:p>
          <a:p>
            <a:pPr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401955" algn="l"/>
              </a:tabLst>
            </a:pPr>
            <a:r>
              <a:rPr lang="en-US" sz="3200" u="none" strike="noStrike" dirty="0">
                <a:solidFill>
                  <a:srgbClr val="000000"/>
                </a:solidFill>
                <a:effectLst/>
              </a:rPr>
              <a:t>		</a:t>
            </a:r>
            <a:r>
              <a:rPr lang="en-US" sz="3200" u="none" strike="noStrike" dirty="0" err="1">
                <a:solidFill>
                  <a:srgbClr val="000000"/>
                </a:solidFill>
                <a:effectLst/>
              </a:rPr>
              <a:t>amenaza</a:t>
            </a:r>
            <a:r>
              <a:rPr lang="en-US" sz="3200" u="none" strike="noStrike" dirty="0">
                <a:solidFill>
                  <a:srgbClr val="000000"/>
                </a:solidFill>
                <a:effectLst/>
              </a:rPr>
              <a:t> de </a:t>
            </a:r>
            <a:r>
              <a:rPr lang="en-US" sz="3200" u="none" strike="noStrike" dirty="0" err="1">
                <a:solidFill>
                  <a:srgbClr val="000000"/>
                </a:solidFill>
                <a:effectLst/>
              </a:rPr>
              <a:t>desintegración</a:t>
            </a:r>
            <a:r>
              <a:rPr lang="en-US" sz="3200" u="none" strike="noStrike" dirty="0">
                <a:solidFill>
                  <a:srgbClr val="000000"/>
                </a:solidFill>
                <a:effectLst/>
              </a:rPr>
              <a:t>;</a:t>
            </a:r>
          </a:p>
          <a:p>
            <a:pPr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401955" algn="l"/>
              </a:tabLst>
            </a:pPr>
            <a:r>
              <a:rPr lang="en-US" sz="3200" dirty="0">
                <a:solidFill>
                  <a:srgbClr val="000000"/>
                </a:solidFill>
              </a:rPr>
              <a:t>	g)  Los </a:t>
            </a:r>
            <a:r>
              <a:rPr lang="en-US" sz="3200" dirty="0" err="1">
                <a:solidFill>
                  <a:srgbClr val="000000"/>
                </a:solidFill>
              </a:rPr>
              <a:t>a</a:t>
            </a:r>
            <a:r>
              <a:rPr lang="en-US" sz="3200" u="none" strike="noStrike" dirty="0" err="1">
                <a:solidFill>
                  <a:srgbClr val="000000"/>
                </a:solidFill>
                <a:effectLst/>
              </a:rPr>
              <a:t>ncianos</a:t>
            </a:r>
            <a:r>
              <a:rPr lang="en-US" sz="320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u="none" strike="noStrike" dirty="0" err="1">
                <a:solidFill>
                  <a:srgbClr val="000000"/>
                </a:solidFill>
                <a:effectLst/>
              </a:rPr>
              <a:t>abandonados</a:t>
            </a:r>
            <a:r>
              <a:rPr lang="en-US" sz="3200" u="none" strike="noStrike" dirty="0">
                <a:solidFill>
                  <a:srgbClr val="000000"/>
                </a:solidFill>
                <a:effectLst/>
              </a:rPr>
              <a:t>;</a:t>
            </a:r>
          </a:p>
          <a:p>
            <a:pPr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401955" algn="l"/>
              </a:tabLst>
            </a:pPr>
            <a:r>
              <a:rPr lang="en-US" sz="3200" dirty="0">
                <a:solidFill>
                  <a:srgbClr val="000000"/>
                </a:solidFill>
              </a:rPr>
              <a:t>	h)  Los </a:t>
            </a:r>
            <a:r>
              <a:rPr lang="en-US" sz="3200" u="none" strike="noStrike" dirty="0">
                <a:solidFill>
                  <a:srgbClr val="000000"/>
                </a:solidFill>
                <a:effectLst/>
              </a:rPr>
              <a:t>campesinos; </a:t>
            </a:r>
          </a:p>
          <a:p>
            <a:pPr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401955" algn="l"/>
              </a:tabLst>
            </a:pPr>
            <a:r>
              <a:rPr lang="en-US" sz="3200" u="none" strike="noStrike" dirty="0">
                <a:solidFill>
                  <a:srgbClr val="000000"/>
                </a:solidFill>
                <a:effectLst/>
              </a:rPr>
              <a:t>	</a:t>
            </a:r>
            <a:r>
              <a:rPr lang="en-US" sz="320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3200" u="none" strike="noStrike" dirty="0">
                <a:solidFill>
                  <a:srgbClr val="000000"/>
                </a:solidFill>
                <a:effectLst/>
              </a:rPr>
              <a:t>)   Los pueblos y </a:t>
            </a:r>
            <a:r>
              <a:rPr lang="en-US" sz="3200" u="none" strike="noStrike" dirty="0" err="1">
                <a:solidFill>
                  <a:srgbClr val="000000"/>
                </a:solidFill>
                <a:effectLst/>
              </a:rPr>
              <a:t>culturas</a:t>
            </a:r>
            <a:r>
              <a:rPr lang="en-US" sz="3200" u="none" strike="noStrike" dirty="0">
                <a:solidFill>
                  <a:srgbClr val="000000"/>
                </a:solidFill>
                <a:effectLst/>
              </a:rPr>
              <a:t> </a:t>
            </a:r>
            <a:br>
              <a:rPr lang="en-US" sz="3200" u="none" strike="noStrike" dirty="0">
                <a:solidFill>
                  <a:srgbClr val="000000"/>
                </a:solidFill>
                <a:effectLst/>
              </a:rPr>
            </a:br>
            <a:r>
              <a:rPr lang="en-US" sz="3200" u="none" strike="noStrike" dirty="0">
                <a:solidFill>
                  <a:srgbClr val="000000"/>
                </a:solidFill>
                <a:effectLst/>
              </a:rPr>
              <a:t>          </a:t>
            </a:r>
            <a:r>
              <a:rPr lang="en-US" sz="3200" u="none" strike="noStrike" dirty="0" err="1">
                <a:solidFill>
                  <a:srgbClr val="000000"/>
                </a:solidFill>
                <a:effectLst/>
              </a:rPr>
              <a:t>indígenas</a:t>
            </a:r>
            <a:r>
              <a:rPr lang="en-US" sz="3200" u="none" strike="noStrike" dirty="0">
                <a:solidFill>
                  <a:srgbClr val="000000"/>
                </a:solidFill>
                <a:effectLst/>
              </a:rPr>
              <a:t>; </a:t>
            </a:r>
          </a:p>
          <a:p>
            <a:pPr marL="28575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401955" algn="l"/>
              </a:tabLst>
            </a:pPr>
            <a:r>
              <a:rPr lang="en-US" sz="3200" dirty="0">
                <a:solidFill>
                  <a:srgbClr val="000000"/>
                </a:solidFill>
              </a:rPr>
              <a:t>	j)   Los </a:t>
            </a:r>
            <a:r>
              <a:rPr lang="en-US" sz="3200" dirty="0" err="1">
                <a:solidFill>
                  <a:srgbClr val="000000"/>
                </a:solidFill>
              </a:rPr>
              <a:t>a</a:t>
            </a:r>
            <a:r>
              <a:rPr lang="en-US" sz="3200" u="none" strike="noStrike" dirty="0" err="1">
                <a:solidFill>
                  <a:srgbClr val="000000"/>
                </a:solidFill>
                <a:effectLst/>
              </a:rPr>
              <a:t>frodescendientes</a:t>
            </a:r>
            <a:r>
              <a:rPr lang="en-US" sz="320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u="none" strike="noStrike" dirty="0" err="1">
                <a:solidFill>
                  <a:srgbClr val="000000"/>
                </a:solidFill>
                <a:effectLst/>
              </a:rPr>
              <a:t>en</a:t>
            </a:r>
            <a:r>
              <a:rPr lang="en-US" sz="3200" u="none" strike="noStrike" dirty="0">
                <a:solidFill>
                  <a:srgbClr val="000000"/>
                </a:solidFill>
                <a:effectLst/>
              </a:rPr>
              <a:t> 			</a:t>
            </a:r>
            <a:r>
              <a:rPr lang="en-US" sz="3200" u="none" strike="noStrike" dirty="0" err="1">
                <a:solidFill>
                  <a:srgbClr val="000000"/>
                </a:solidFill>
                <a:effectLst/>
              </a:rPr>
              <a:t>situación</a:t>
            </a:r>
            <a:r>
              <a:rPr lang="en-US" sz="3200" u="none" strike="noStrike" dirty="0">
                <a:solidFill>
                  <a:srgbClr val="000000"/>
                </a:solidFill>
                <a:effectLst/>
              </a:rPr>
              <a:t> de </a:t>
            </a:r>
            <a:r>
              <a:rPr lang="en-US" sz="3200" u="none" strike="noStrike" dirty="0" err="1">
                <a:solidFill>
                  <a:srgbClr val="000000"/>
                </a:solidFill>
                <a:effectLst/>
              </a:rPr>
              <a:t>pobreza</a:t>
            </a:r>
            <a:r>
              <a:rPr lang="en-US" sz="3200" u="none" strike="noStrike" dirty="0">
                <a:solidFill>
                  <a:srgbClr val="000000"/>
                </a:solidFill>
                <a:effectLst/>
              </a:rPr>
              <a:t> y 			</a:t>
            </a:r>
            <a:r>
              <a:rPr lang="en-US" sz="3200" u="none" strike="noStrike" dirty="0" err="1">
                <a:solidFill>
                  <a:srgbClr val="000000"/>
                </a:solidFill>
                <a:effectLst/>
              </a:rPr>
              <a:t>marginación</a:t>
            </a:r>
            <a:r>
              <a:rPr lang="en-US" sz="3200" u="none" strike="noStrike" dirty="0">
                <a:solidFill>
                  <a:srgbClr val="000000"/>
                </a:solidFill>
                <a:effectLst/>
              </a:rPr>
              <a:t>.</a:t>
            </a:r>
          </a:p>
        </p:txBody>
      </p:sp>
      <p:sp>
        <p:nvSpPr>
          <p:cNvPr id="13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group of children playing with frisbees&#10;&#10;Description automatically generated with medium confidence">
            <a:extLst>
              <a:ext uri="{FF2B5EF4-FFF2-40B4-BE49-F238E27FC236}">
                <a16:creationId xmlns:a16="http://schemas.microsoft.com/office/drawing/2014/main" id="{263D40AC-7822-42B0-908F-04BE23E04F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7" r="11565" b="2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18676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5DECB2-C5D7-451C-969D-35E9D6B271F2}"/>
              </a:ext>
            </a:extLst>
          </p:cNvPr>
          <p:cNvSpPr txBox="1"/>
          <p:nvPr/>
        </p:nvSpPr>
        <p:spPr>
          <a:xfrm>
            <a:off x="7342694" y="655320"/>
            <a:ext cx="4483546" cy="51968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s-419" sz="6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¿Cómo nos inspiran e iluminan las conversiones de San Alfonso? </a:t>
            </a:r>
            <a:endParaRPr lang="en-US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A painting of a person holding a book&#10;&#10;Description automatically generated with medium confidence">
            <a:extLst>
              <a:ext uri="{FF2B5EF4-FFF2-40B4-BE49-F238E27FC236}">
                <a16:creationId xmlns:a16="http://schemas.microsoft.com/office/drawing/2014/main" id="{7AEC1958-9C3A-44A3-8951-2E3C1C0C96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6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07844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9A710D-9BF6-452B-8613-ED0684D8C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957786" y="1148231"/>
            <a:ext cx="3293489" cy="1856867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2EB28D-7FE3-4412-9CA5-E76DBCB01B5E}"/>
              </a:ext>
            </a:extLst>
          </p:cNvPr>
          <p:cNvSpPr txBox="1"/>
          <p:nvPr/>
        </p:nvSpPr>
        <p:spPr>
          <a:xfrm>
            <a:off x="6358393" y="67990"/>
            <a:ext cx="5420802" cy="6994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01955" algn="l"/>
              </a:tabLst>
            </a:pPr>
            <a:r>
              <a:rPr lang="es-CO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 destinatarios del Plan Apostólico de Conferencia redentorista de América Latina y el Caribe:</a:t>
            </a:r>
            <a:endParaRPr lang="es-CO" dirty="0">
              <a:effectLst>
                <a:glow rad="127000">
                  <a:schemeClr val="tx2"/>
                </a:glow>
                <a:outerShdw blurRad="1270000" dist="50800" dir="5400000" sx="200000" sy="200000" algn="ctr" rotWithShape="0">
                  <a:srgbClr val="000000">
                    <a:alpha val="1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01955" algn="l"/>
              </a:tabLst>
            </a:pPr>
            <a:r>
              <a:rPr lang="es-C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 </a:t>
            </a:r>
            <a:r>
              <a:rPr lang="es-CO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Pobres de las periferias urbanas, rurales y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01955" algn="l"/>
              </a:tabLst>
            </a:pPr>
            <a:r>
              <a:rPr lang="es-C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s-CO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existenciales (Cf. Const. 4)</a:t>
            </a:r>
            <a:r>
              <a:rPr lang="es-CO" sz="180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n-US" sz="18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01955" algn="l"/>
              </a:tabLst>
            </a:pPr>
            <a:r>
              <a:rPr lang="es-C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b)  </a:t>
            </a:r>
            <a:r>
              <a:rPr lang="es-CO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Jóvenes en sus diversos contextos;</a:t>
            </a:r>
            <a:endParaRPr lang="en-US" sz="18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01955" algn="l"/>
              </a:tabLst>
            </a:pPr>
            <a:r>
              <a:rPr lang="es-CO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c)  Mujeres en situación de violencia,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01955" algn="l"/>
              </a:tabLst>
            </a:pPr>
            <a:r>
              <a:rPr lang="es-CO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		discriminación, marginación, abuso y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01955" algn="l"/>
              </a:tabLst>
            </a:pPr>
            <a:r>
              <a:rPr lang="es-CO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		violación de sus derechos;</a:t>
            </a:r>
            <a:endParaRPr lang="en-US" sz="18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01955" algn="l"/>
              </a:tabLst>
            </a:pPr>
            <a:r>
              <a:rPr lang="es-C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d)  </a:t>
            </a:r>
            <a:r>
              <a:rPr lang="es-CO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Migrantes (trashumantes, inmigrantes, y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01955" algn="l"/>
              </a:tabLst>
            </a:pPr>
            <a:r>
              <a:rPr lang="es-C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s-CO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emigrantes), personas y grupos en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01955" algn="l"/>
              </a:tabLst>
            </a:pPr>
            <a:r>
              <a:rPr lang="es-CO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		situaciones críticas y masivas de movilidad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01955" algn="l"/>
              </a:tabLst>
            </a:pPr>
            <a:r>
              <a:rPr lang="es-C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s-CO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humana;</a:t>
            </a: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01955" algn="l"/>
              </a:tabLst>
            </a:pPr>
            <a:r>
              <a:rPr lang="es-CO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e)   Víctimas de trata de personas y de la esclavitud</a:t>
            </a: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01955" algn="l"/>
              </a:tabLst>
            </a:pPr>
            <a:r>
              <a:rPr lang="es-C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s-CO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(niños, jóvenes, mujeres y hombres adultos);</a:t>
            </a:r>
            <a:endParaRPr lang="en-US" sz="18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01955" algn="l"/>
              </a:tabLst>
            </a:pPr>
            <a:r>
              <a:rPr lang="es-CO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f)    Familias en situación de precariedad, división y </a:t>
            </a: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01955" algn="l"/>
              </a:tabLst>
            </a:pPr>
            <a:r>
              <a:rPr lang="es-C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 </a:t>
            </a:r>
            <a:r>
              <a:rPr lang="es-CO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amenaza de desintegración;</a:t>
            </a:r>
            <a:endParaRPr lang="en-US" sz="18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01955" algn="l"/>
              </a:tabLst>
            </a:pPr>
            <a:r>
              <a:rPr lang="es-CO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g)   Ancianos abandonados;</a:t>
            </a:r>
            <a:endParaRPr lang="en-US" sz="18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01955" algn="l"/>
              </a:tabLst>
            </a:pPr>
            <a:r>
              <a:rPr lang="es-CO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h)   Campesinos; </a:t>
            </a:r>
            <a:endParaRPr lang="en-US" sz="18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00050" marR="0" lvl="0" indent="-4000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romanLcParenR"/>
              <a:tabLst>
                <a:tab pos="401955" algn="l"/>
              </a:tabLst>
            </a:pPr>
            <a:r>
              <a:rPr lang="es-CO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Pueblos y culturas indígenas;</a:t>
            </a: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01955" algn="l"/>
              </a:tabLst>
            </a:pPr>
            <a:r>
              <a:rPr lang="es-CO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j)     Afrodescendientes en situación de pobreza </a:t>
            </a: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01955" algn="l"/>
              </a:tabLst>
            </a:pPr>
            <a:r>
              <a:rPr lang="es-C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</a:t>
            </a:r>
            <a:r>
              <a:rPr lang="es-CO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 marginación.</a:t>
            </a:r>
            <a:endParaRPr lang="en-US" sz="18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01955" algn="l"/>
              </a:tabLst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F5F9E-3E55-402B-8EA3-613406449521}"/>
              </a:ext>
            </a:extLst>
          </p:cNvPr>
          <p:cNvSpPr txBox="1"/>
          <p:nvPr/>
        </p:nvSpPr>
        <p:spPr>
          <a:xfrm>
            <a:off x="609599" y="3005098"/>
            <a:ext cx="4906617" cy="304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 </a:t>
            </a:r>
            <a:r>
              <a:rPr lang="es-419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rostros de los más pobres</a:t>
            </a:r>
            <a:br>
              <a:rPr lang="es-419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419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revelados a Alfonso: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 los esclavos;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 l</a:t>
            </a:r>
            <a:r>
              <a:rPr lang="es-419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encarcelados y condenados </a:t>
            </a:r>
            <a:r>
              <a:rPr lang="es-419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  muerte;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 los huérfanos y viudas;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 l</a:t>
            </a:r>
            <a:r>
              <a:rPr lang="es-419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enfermos </a:t>
            </a:r>
            <a:r>
              <a:rPr lang="es-419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el hospital;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 los abandonados fuera de los centro de las</a:t>
            </a: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s-419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ciudades;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 el pueblo pobre.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21080D-655D-41B7-98BC-7D35037CC228}"/>
              </a:ext>
            </a:extLst>
          </p:cNvPr>
          <p:cNvSpPr txBox="1"/>
          <p:nvPr/>
        </p:nvSpPr>
        <p:spPr>
          <a:xfrm>
            <a:off x="609599" y="542187"/>
            <a:ext cx="4610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000" b="1" dirty="0"/>
              <a:t>TODOS SON EL ROSTO DE CRISTO MISMO:</a:t>
            </a:r>
          </a:p>
          <a:p>
            <a:r>
              <a:rPr lang="es-419" dirty="0"/>
              <a:t>siervo, encarcelado, desnudo, crucificado, hambriento, abandonado…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321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C3AB28-F003-4BA4-BB13-D0C0E10D873A}"/>
              </a:ext>
            </a:extLst>
          </p:cNvPr>
          <p:cNvSpPr txBox="1"/>
          <p:nvPr/>
        </p:nvSpPr>
        <p:spPr>
          <a:xfrm>
            <a:off x="930166" y="559676"/>
            <a:ext cx="10089931" cy="3029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Cuando miramos la lista de nuestras opciones misioneras en América Latina y el Caribe nos damos cuenta de que, a pesar de que</a:t>
            </a:r>
            <a:br>
              <a:rPr lang="es-419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419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algunas son diferentes a las opciones de Alfonso, todas señalan a los pobres y abandonados. 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erson holding a green apple&#10;&#10;Description automatically generated with medium confidence">
            <a:extLst>
              <a:ext uri="{FF2B5EF4-FFF2-40B4-BE49-F238E27FC236}">
                <a16:creationId xmlns:a16="http://schemas.microsoft.com/office/drawing/2014/main" id="{80E8E69D-0120-4BFC-968D-A2CED6732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40830" y="3818273"/>
            <a:ext cx="7239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8621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F85848F-0295-45C2-B08E-D9B047C5D86E}"/>
              </a:ext>
            </a:extLst>
          </p:cNvPr>
          <p:cNvSpPr txBox="1"/>
          <p:nvPr/>
        </p:nvSpPr>
        <p:spPr>
          <a:xfrm>
            <a:off x="380227" y="1003955"/>
            <a:ext cx="3874416" cy="53923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b="1" i="1" dirty="0"/>
              <a:t>      Podemos </a:t>
            </a:r>
            <a:r>
              <a:rPr lang="en-US" sz="3200" b="1" i="1" dirty="0" err="1"/>
              <a:t>decir</a:t>
            </a:r>
            <a:r>
              <a:rPr lang="en-US" sz="3200" b="1" i="1" dirty="0"/>
              <a:t> que </a:t>
            </a:r>
            <a:r>
              <a:rPr lang="en-US" sz="3200" b="1" i="1" dirty="0" err="1"/>
              <a:t>como</a:t>
            </a:r>
            <a:r>
              <a:rPr lang="en-US" sz="3200" b="1" i="1" dirty="0"/>
              <a:t> el </a:t>
            </a:r>
            <a:r>
              <a:rPr lang="en-US" sz="3200" b="1" i="1" dirty="0" err="1"/>
              <a:t>lugar</a:t>
            </a:r>
            <a:r>
              <a:rPr lang="en-US" sz="3200" b="1" i="1" dirty="0"/>
              <a:t> </a:t>
            </a:r>
            <a:r>
              <a:rPr lang="en-US" sz="3200" b="1" i="1" dirty="0" err="1"/>
              <a:t>geográfico</a:t>
            </a:r>
            <a:r>
              <a:rPr lang="en-US" sz="3200" b="1" i="1" dirty="0"/>
              <a:t> </a:t>
            </a:r>
            <a:r>
              <a:rPr lang="en-US" sz="3200" b="1" i="1" dirty="0" err="1"/>
              <a:t>relacionado</a:t>
            </a:r>
            <a:r>
              <a:rPr lang="en-US" sz="3200" b="1" i="1" dirty="0"/>
              <a:t> con la </a:t>
            </a:r>
            <a:r>
              <a:rPr lang="en-US" sz="3200" b="1" i="1" dirty="0" err="1"/>
              <a:t>conversión</a:t>
            </a:r>
            <a:r>
              <a:rPr lang="en-US" sz="3200" b="1" i="1" dirty="0"/>
              <a:t> de San Alfonso </a:t>
            </a:r>
            <a:r>
              <a:rPr lang="en-US" sz="3200" b="1" i="1" dirty="0" err="1"/>
              <a:t>fue</a:t>
            </a:r>
            <a:r>
              <a:rPr lang="en-US" sz="3200" b="1" i="1" dirty="0"/>
              <a:t> Scala, el </a:t>
            </a:r>
            <a:r>
              <a:rPr lang="en-US" sz="3200" b="1" i="1" dirty="0" err="1"/>
              <a:t>lugar</a:t>
            </a:r>
            <a:r>
              <a:rPr lang="en-US" sz="3200" b="1" i="1" dirty="0"/>
              <a:t> </a:t>
            </a:r>
            <a:r>
              <a:rPr lang="en-US" sz="3200" b="1" i="1" dirty="0" err="1"/>
              <a:t>geográfico</a:t>
            </a:r>
            <a:r>
              <a:rPr lang="en-US" sz="3200" b="1" i="1" dirty="0"/>
              <a:t> de conversion para la </a:t>
            </a:r>
            <a:r>
              <a:rPr lang="en-US" sz="3200" b="1" i="1" dirty="0" err="1"/>
              <a:t>familia</a:t>
            </a:r>
            <a:r>
              <a:rPr lang="en-US" sz="3200" b="1" i="1" dirty="0"/>
              <a:t> </a:t>
            </a:r>
            <a:r>
              <a:rPr lang="en-US" sz="3200" b="1" i="1" dirty="0" err="1"/>
              <a:t>redentorista</a:t>
            </a:r>
            <a:r>
              <a:rPr lang="en-US" sz="3200" b="1" i="1" dirty="0"/>
              <a:t> son los </a:t>
            </a:r>
            <a:r>
              <a:rPr lang="en-US" sz="3200" b="1" i="1" dirty="0" err="1"/>
              <a:t>países</a:t>
            </a:r>
            <a:r>
              <a:rPr lang="en-US" sz="3200" b="1" i="1" dirty="0"/>
              <a:t> que </a:t>
            </a:r>
            <a:r>
              <a:rPr lang="en-US" sz="3200" b="1" i="1" dirty="0" err="1"/>
              <a:t>componen</a:t>
            </a:r>
            <a:r>
              <a:rPr lang="en-US" sz="3200" b="1" i="1" dirty="0"/>
              <a:t> </a:t>
            </a:r>
            <a:r>
              <a:rPr lang="en-US" sz="3200" b="1" i="1" dirty="0" err="1"/>
              <a:t>nuestras</a:t>
            </a:r>
            <a:r>
              <a:rPr lang="en-US" sz="3200" b="1" i="1" dirty="0"/>
              <a:t> </a:t>
            </a:r>
            <a:r>
              <a:rPr lang="en-US" sz="3200" b="1" i="1" dirty="0" err="1"/>
              <a:t>Conferencias</a:t>
            </a:r>
            <a:r>
              <a:rPr lang="en-US" sz="3200" b="1" i="1" dirty="0"/>
              <a:t>.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4842E16E-E56A-4DFF-A89D-AB6F8F23B4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9" r="2" b="14602"/>
          <a:stretch/>
        </p:blipFill>
        <p:spPr>
          <a:xfrm rot="10800000">
            <a:off x="4636963" y="10"/>
            <a:ext cx="7555037" cy="33832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65F751-142F-410F-A174-EBE7FA12AE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-2" b="12167"/>
          <a:stretch/>
        </p:blipFill>
        <p:spPr>
          <a:xfrm>
            <a:off x="4639056" y="3474720"/>
            <a:ext cx="7552944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03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F468D9-4E6B-47BA-AD4A-358239353DCE}"/>
              </a:ext>
            </a:extLst>
          </p:cNvPr>
          <p:cNvSpPr txBox="1"/>
          <p:nvPr/>
        </p:nvSpPr>
        <p:spPr>
          <a:xfrm>
            <a:off x="4345756" y="546415"/>
            <a:ext cx="6692706" cy="2479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es-419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 damos cuenta que las realidades no son estáticas, </a:t>
            </a:r>
          </a:p>
          <a:p>
            <a:pPr marL="457200" marR="0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es-419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pobres y sus realidades cambian de época a época, tanto dentro de los países como en las Conferencias en su totalidad.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53D51013-96EB-498A-88F3-654D851B9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3929" y="311085"/>
            <a:ext cx="3619893" cy="27149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1AA78E-A395-4A38-ABFD-1D3890FAC693}"/>
              </a:ext>
            </a:extLst>
          </p:cNvPr>
          <p:cNvSpPr txBox="1"/>
          <p:nvPr/>
        </p:nvSpPr>
        <p:spPr>
          <a:xfrm>
            <a:off x="763571" y="3247870"/>
            <a:ext cx="10548594" cy="329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Esto no significa que nos debemos limitar a los pobres de esta lista de Prioridades Misioneras.  Servimos al pobre donde quiera que esté, sin embargo, </a:t>
            </a:r>
            <a:r>
              <a:rPr lang="es-419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siendo fieles a nuestro Carisma </a:t>
            </a:r>
            <a:r>
              <a:rPr lang="es-CO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América Latina y el Caribe, reconocemos, como Conferencia y como familia redentorista, a estos interlocutores–destinatarios como preferenciales, aquellos por quienes nos sentimos llamados a </a:t>
            </a:r>
            <a:r>
              <a:rPr lang="es-419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invertir nuestras energías, servicios, recursos y vida. 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7525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0E8425-FCE0-446E-8773-07CC3B344AFC}"/>
              </a:ext>
            </a:extLst>
          </p:cNvPr>
          <p:cNvPicPr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9" r="-1" b="4204"/>
          <a:stretch/>
        </p:blipFill>
        <p:spPr bwMode="auto">
          <a:xfrm>
            <a:off x="6874933" y="733778"/>
            <a:ext cx="4512070" cy="4967111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8B4DC3-4FA6-459B-AB91-4531CBA1B349}"/>
              </a:ext>
            </a:extLst>
          </p:cNvPr>
          <p:cNvSpPr txBox="1"/>
          <p:nvPr/>
        </p:nvSpPr>
        <p:spPr>
          <a:xfrm>
            <a:off x="598312" y="733778"/>
            <a:ext cx="6276622" cy="5327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effectLst/>
              </a:rPr>
              <a:t>Como </a:t>
            </a:r>
            <a:r>
              <a:rPr lang="en-US" sz="4000" dirty="0" err="1">
                <a:solidFill>
                  <a:srgbClr val="000000"/>
                </a:solidFill>
                <a:effectLst/>
              </a:rPr>
              <a:t>redentoristas</a:t>
            </a:r>
            <a:r>
              <a:rPr lang="en-US" sz="4000" dirty="0">
                <a:solidFill>
                  <a:srgbClr val="000000"/>
                </a:solidFill>
                <a:effectLst/>
              </a:rPr>
              <a:t> de América Latina y el Caribe </a:t>
            </a:r>
            <a:r>
              <a:rPr lang="en-US" sz="4000" dirty="0" err="1">
                <a:solidFill>
                  <a:srgbClr val="000000"/>
                </a:solidFill>
                <a:effectLst/>
              </a:rPr>
              <a:t>estamos</a:t>
            </a:r>
            <a:r>
              <a:rPr lang="en-US" sz="4000" dirty="0">
                <a:solidFill>
                  <a:srgbClr val="000000"/>
                </a:solidFill>
                <a:effectLst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</a:rPr>
              <a:t>llamados</a:t>
            </a:r>
            <a:r>
              <a:rPr lang="en-US" sz="4000" dirty="0">
                <a:solidFill>
                  <a:srgbClr val="000000"/>
                </a:solidFill>
                <a:effectLst/>
              </a:rPr>
              <a:t> a </a:t>
            </a:r>
            <a:r>
              <a:rPr lang="en-US" sz="4000" dirty="0" err="1">
                <a:solidFill>
                  <a:srgbClr val="000000"/>
                </a:solidFill>
                <a:effectLst/>
              </a:rPr>
              <a:t>seguir</a:t>
            </a:r>
            <a:r>
              <a:rPr lang="en-US" sz="4000" dirty="0">
                <a:solidFill>
                  <a:srgbClr val="000000"/>
                </a:solidFill>
                <a:effectLst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</a:rPr>
              <a:t>nuestro</a:t>
            </a:r>
            <a:r>
              <a:rPr lang="en-US" sz="4000" dirty="0">
                <a:solidFill>
                  <a:srgbClr val="000000"/>
                </a:solidFill>
                <a:effectLst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</a:rPr>
              <a:t>proceso</a:t>
            </a:r>
            <a:r>
              <a:rPr lang="en-US" sz="4000" dirty="0">
                <a:solidFill>
                  <a:srgbClr val="000000"/>
                </a:solidFill>
                <a:effectLst/>
              </a:rPr>
              <a:t> de </a:t>
            </a:r>
            <a:r>
              <a:rPr lang="en-US" sz="4000" dirty="0" err="1">
                <a:solidFill>
                  <a:srgbClr val="000000"/>
                </a:solidFill>
                <a:effectLst/>
              </a:rPr>
              <a:t>conversión</a:t>
            </a:r>
            <a:r>
              <a:rPr lang="en-US" sz="4000" dirty="0">
                <a:solidFill>
                  <a:srgbClr val="000000"/>
                </a:solidFill>
                <a:effectLst/>
              </a:rPr>
              <a:t> personal, y </a:t>
            </a:r>
            <a:r>
              <a:rPr lang="en-US" sz="4000" dirty="0" err="1">
                <a:solidFill>
                  <a:srgbClr val="000000"/>
                </a:solidFill>
                <a:effectLst/>
              </a:rPr>
              <a:t>desde</a:t>
            </a:r>
            <a:r>
              <a:rPr lang="en-US" sz="4000" dirty="0">
                <a:solidFill>
                  <a:srgbClr val="000000"/>
                </a:solidFill>
                <a:effectLst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</a:rPr>
              <a:t>ahí</a:t>
            </a:r>
            <a:r>
              <a:rPr lang="en-US" sz="4000" dirty="0">
                <a:solidFill>
                  <a:srgbClr val="000000"/>
                </a:solidFill>
                <a:effectLst/>
              </a:rPr>
              <a:t>, a </a:t>
            </a:r>
            <a:r>
              <a:rPr lang="en-US" sz="4000" dirty="0" err="1">
                <a:solidFill>
                  <a:srgbClr val="000000"/>
                </a:solidFill>
                <a:effectLst/>
              </a:rPr>
              <a:t>ponernos</a:t>
            </a:r>
            <a:r>
              <a:rPr lang="en-US" sz="4000" dirty="0">
                <a:solidFill>
                  <a:srgbClr val="000000"/>
                </a:solidFill>
                <a:effectLst/>
              </a:rPr>
              <a:t> a </a:t>
            </a:r>
            <a:r>
              <a:rPr lang="en-US" sz="4000" dirty="0" err="1">
                <a:solidFill>
                  <a:srgbClr val="000000"/>
                </a:solidFill>
                <a:effectLst/>
              </a:rPr>
              <a:t>disposición</a:t>
            </a:r>
            <a:r>
              <a:rPr lang="en-US" sz="4000" dirty="0">
                <a:solidFill>
                  <a:srgbClr val="000000"/>
                </a:solidFill>
                <a:effectLst/>
              </a:rPr>
              <a:t> (</a:t>
            </a:r>
            <a:r>
              <a:rPr lang="en-US" sz="4000" i="1" dirty="0" err="1">
                <a:solidFill>
                  <a:srgbClr val="000000"/>
                </a:solidFill>
                <a:effectLst/>
              </a:rPr>
              <a:t>disponibidad</a:t>
            </a:r>
            <a:r>
              <a:rPr lang="en-US" sz="4000" dirty="0">
                <a:solidFill>
                  <a:srgbClr val="000000"/>
                </a:solidFill>
                <a:effectLst/>
              </a:rPr>
              <a:t>) de las </a:t>
            </a:r>
            <a:r>
              <a:rPr lang="en-US" sz="4000" dirty="0" err="1">
                <a:solidFill>
                  <a:srgbClr val="000000"/>
                </a:solidFill>
                <a:effectLst/>
              </a:rPr>
              <a:t>opciones</a:t>
            </a:r>
            <a:r>
              <a:rPr lang="en-US" sz="4000" dirty="0">
                <a:solidFill>
                  <a:srgbClr val="000000"/>
                </a:solidFill>
                <a:effectLst/>
              </a:rPr>
              <a:t> que </a:t>
            </a:r>
            <a:r>
              <a:rPr lang="en-US" sz="4000" dirty="0" err="1">
                <a:solidFill>
                  <a:srgbClr val="000000"/>
                </a:solidFill>
                <a:effectLst/>
              </a:rPr>
              <a:t>hemos</a:t>
            </a:r>
            <a:r>
              <a:rPr lang="en-US" sz="4000" dirty="0">
                <a:solidFill>
                  <a:srgbClr val="000000"/>
                </a:solidFill>
                <a:effectLst/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discernido</a:t>
            </a:r>
            <a:r>
              <a:rPr lang="en-US" sz="4000" dirty="0">
                <a:solidFill>
                  <a:srgbClr val="000000"/>
                </a:solidFill>
                <a:effectLst/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desde</a:t>
            </a:r>
            <a:r>
              <a:rPr lang="en-US" sz="4000" dirty="0">
                <a:solidFill>
                  <a:srgbClr val="000000"/>
                </a:solidFill>
              </a:rPr>
              <a:t> la </a:t>
            </a:r>
            <a:r>
              <a:rPr lang="en-US" sz="4000" dirty="0" err="1">
                <a:solidFill>
                  <a:srgbClr val="000000"/>
                </a:solidFill>
                <a:effectLst/>
              </a:rPr>
              <a:t>Conferencia</a:t>
            </a:r>
            <a:r>
              <a:rPr lang="en-US" sz="4000" dirty="0">
                <a:solidFill>
                  <a:srgbClr val="000000"/>
                </a:solidFill>
                <a:effectLst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5692342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E17999-27A6-4356-BC37-E57D287F8532}"/>
              </a:ext>
            </a:extLst>
          </p:cNvPr>
          <p:cNvSpPr txBox="1"/>
          <p:nvPr/>
        </p:nvSpPr>
        <p:spPr>
          <a:xfrm>
            <a:off x="6164942" y="336572"/>
            <a:ext cx="5484854" cy="63425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571500" indent="-4572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2200" b="1" dirty="0" err="1">
                <a:solidFill>
                  <a:schemeClr val="tx1">
                    <a:alpha val="80000"/>
                  </a:schemeClr>
                </a:solidFill>
              </a:rPr>
              <a:t>En</a:t>
            </a:r>
            <a:r>
              <a:rPr lang="en-US" sz="2200" b="1" dirty="0">
                <a:solidFill>
                  <a:schemeClr val="tx1">
                    <a:alpha val="80000"/>
                  </a:schemeClr>
                </a:solidFill>
              </a:rPr>
              <a:t> mis </a:t>
            </a:r>
            <a:r>
              <a:rPr lang="en-US" sz="2200" b="1" dirty="0" err="1">
                <a:solidFill>
                  <a:schemeClr val="tx1">
                    <a:alpha val="80000"/>
                  </a:schemeClr>
                </a:solidFill>
              </a:rPr>
              <a:t>reflexiones</a:t>
            </a:r>
            <a:r>
              <a:rPr lang="en-US" sz="22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tx1">
                    <a:alpha val="80000"/>
                  </a:schemeClr>
                </a:solidFill>
              </a:rPr>
              <a:t>sobre</a:t>
            </a:r>
            <a:r>
              <a:rPr lang="en-US" sz="2200" b="1" dirty="0">
                <a:solidFill>
                  <a:schemeClr val="tx1">
                    <a:alpha val="80000"/>
                  </a:schemeClr>
                </a:solidFill>
              </a:rPr>
              <a:t> los </a:t>
            </a:r>
            <a:r>
              <a:rPr lang="en-US" sz="2200" b="1" dirty="0" err="1">
                <a:solidFill>
                  <a:schemeClr val="tx1">
                    <a:alpha val="80000"/>
                  </a:schemeClr>
                </a:solidFill>
              </a:rPr>
              <a:t>pobres</a:t>
            </a:r>
            <a:endParaRPr lang="en-US" sz="2200" b="1" dirty="0">
              <a:solidFill>
                <a:schemeClr val="tx1">
                  <a:alpha val="80000"/>
                </a:schemeClr>
              </a:solidFill>
            </a:endParaRP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2200" b="1" dirty="0">
                <a:solidFill>
                  <a:schemeClr val="tx1">
                    <a:alpha val="80000"/>
                  </a:schemeClr>
                </a:solidFill>
              </a:rPr>
              <a:t>        </a:t>
            </a:r>
            <a:r>
              <a:rPr lang="en-US" sz="2200" b="1" dirty="0" err="1">
                <a:solidFill>
                  <a:schemeClr val="tx1">
                    <a:alpha val="80000"/>
                  </a:schemeClr>
                </a:solidFill>
              </a:rPr>
              <a:t>abandonados</a:t>
            </a:r>
            <a:r>
              <a:rPr lang="en-US" sz="22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tx1">
                    <a:alpha val="80000"/>
                  </a:schemeClr>
                </a:solidFill>
              </a:rPr>
              <a:t>desde</a:t>
            </a:r>
            <a:r>
              <a:rPr lang="en-US" sz="2200" b="1" dirty="0">
                <a:solidFill>
                  <a:schemeClr val="tx1">
                    <a:alpha val="80000"/>
                  </a:schemeClr>
                </a:solidFill>
              </a:rPr>
              <a:t> mi </a:t>
            </a:r>
            <a:r>
              <a:rPr lang="en-US" sz="2200" b="1" dirty="0" err="1">
                <a:solidFill>
                  <a:schemeClr val="tx1">
                    <a:alpha val="80000"/>
                  </a:schemeClr>
                </a:solidFill>
              </a:rPr>
              <a:t>experiencia</a:t>
            </a:r>
            <a:r>
              <a:rPr lang="en-US" sz="2200" b="1" dirty="0">
                <a:solidFill>
                  <a:schemeClr val="tx1">
                    <a:alpha val="80000"/>
                  </a:schemeClr>
                </a:solidFill>
              </a:rPr>
              <a:t>  </a:t>
            </a:r>
            <a:br>
              <a:rPr lang="en-US" sz="2200" b="1" dirty="0">
                <a:solidFill>
                  <a:schemeClr val="tx1">
                    <a:alpha val="80000"/>
                  </a:schemeClr>
                </a:solidFill>
              </a:rPr>
            </a:br>
            <a:r>
              <a:rPr lang="en-US" sz="2200" b="1" dirty="0">
                <a:solidFill>
                  <a:schemeClr val="tx1">
                    <a:alpha val="80000"/>
                  </a:schemeClr>
                </a:solidFill>
              </a:rPr>
              <a:t>        personal  de </a:t>
            </a:r>
            <a:r>
              <a:rPr lang="en-US" sz="2200" b="1" dirty="0" err="1">
                <a:solidFill>
                  <a:schemeClr val="tx1">
                    <a:alpha val="80000"/>
                  </a:schemeClr>
                </a:solidFill>
              </a:rPr>
              <a:t>conversión</a:t>
            </a:r>
            <a:r>
              <a:rPr lang="en-US" sz="2200" b="1" dirty="0">
                <a:solidFill>
                  <a:schemeClr val="tx1">
                    <a:alpha val="80000"/>
                  </a:schemeClr>
                </a:solidFill>
              </a:rPr>
              <a:t>, ¿me </a:t>
            </a:r>
            <a:r>
              <a:rPr lang="en-US" sz="2200" b="1" dirty="0" err="1">
                <a:solidFill>
                  <a:schemeClr val="tx1">
                    <a:alpha val="80000"/>
                  </a:schemeClr>
                </a:solidFill>
              </a:rPr>
              <a:t>siento</a:t>
            </a:r>
            <a:r>
              <a:rPr lang="en-US" sz="2200" b="1" dirty="0">
                <a:solidFill>
                  <a:schemeClr val="tx1">
                    <a:alpha val="80000"/>
                  </a:schemeClr>
                </a:solidFill>
              </a:rPr>
              <a:t>  </a:t>
            </a:r>
            <a:br>
              <a:rPr lang="en-US" sz="2200" b="1" dirty="0">
                <a:solidFill>
                  <a:schemeClr val="tx1">
                    <a:alpha val="80000"/>
                  </a:schemeClr>
                </a:solidFill>
              </a:rPr>
            </a:br>
            <a:r>
              <a:rPr lang="en-US" sz="2200" b="1" dirty="0">
                <a:solidFill>
                  <a:schemeClr val="tx1">
                    <a:alpha val="80000"/>
                  </a:schemeClr>
                </a:solidFill>
              </a:rPr>
              <a:t>        </a:t>
            </a:r>
            <a:r>
              <a:rPr lang="en-US" sz="2200" b="1" dirty="0" err="1">
                <a:solidFill>
                  <a:schemeClr val="tx1">
                    <a:alpha val="80000"/>
                  </a:schemeClr>
                </a:solidFill>
              </a:rPr>
              <a:t>llamado</a:t>
            </a:r>
            <a:r>
              <a:rPr lang="en-US" sz="2200" b="1" dirty="0">
                <a:solidFill>
                  <a:schemeClr val="tx1">
                    <a:alpha val="80000"/>
                  </a:schemeClr>
                </a:solidFill>
              </a:rPr>
              <a:t> a </a:t>
            </a:r>
            <a:r>
              <a:rPr lang="en-US" sz="2200" b="1" dirty="0" err="1">
                <a:solidFill>
                  <a:schemeClr val="tx1">
                    <a:alpha val="80000"/>
                  </a:schemeClr>
                </a:solidFill>
              </a:rPr>
              <a:t>comprometerme</a:t>
            </a:r>
            <a:r>
              <a:rPr lang="en-US" sz="2200" b="1" dirty="0">
                <a:solidFill>
                  <a:schemeClr val="tx1">
                    <a:alpha val="80000"/>
                  </a:schemeClr>
                </a:solidFill>
              </a:rPr>
              <a:t> con los </a:t>
            </a:r>
            <a:br>
              <a:rPr lang="en-US" sz="2200" b="1" dirty="0">
                <a:solidFill>
                  <a:schemeClr val="tx1">
                    <a:alpha val="80000"/>
                  </a:schemeClr>
                </a:solidFill>
              </a:rPr>
            </a:br>
            <a:r>
              <a:rPr lang="en-US" sz="2200" b="1" dirty="0">
                <a:solidFill>
                  <a:schemeClr val="tx1">
                    <a:alpha val="80000"/>
                  </a:schemeClr>
                </a:solidFill>
              </a:rPr>
              <a:t>        </a:t>
            </a:r>
            <a:r>
              <a:rPr lang="en-US" sz="2200" b="1" dirty="0" err="1">
                <a:solidFill>
                  <a:schemeClr val="tx1">
                    <a:alpha val="80000"/>
                  </a:schemeClr>
                </a:solidFill>
              </a:rPr>
              <a:t>mismos</a:t>
            </a:r>
            <a:r>
              <a:rPr lang="en-US" sz="22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tx1">
                    <a:alpha val="80000"/>
                  </a:schemeClr>
                </a:solidFill>
              </a:rPr>
              <a:t>pobres</a:t>
            </a:r>
            <a:r>
              <a:rPr lang="en-US" sz="2200" b="1" dirty="0">
                <a:solidFill>
                  <a:schemeClr val="tx1">
                    <a:alpha val="80000"/>
                  </a:schemeClr>
                </a:solidFill>
              </a:rPr>
              <a:t> y </a:t>
            </a:r>
            <a:r>
              <a:rPr lang="en-US" sz="2200" b="1" dirty="0" err="1">
                <a:solidFill>
                  <a:schemeClr val="tx1">
                    <a:alpha val="80000"/>
                  </a:schemeClr>
                </a:solidFill>
              </a:rPr>
              <a:t>abandonados</a:t>
            </a:r>
            <a:r>
              <a:rPr lang="en-US" sz="2200" b="1" dirty="0">
                <a:solidFill>
                  <a:schemeClr val="tx1">
                    <a:alpha val="80000"/>
                  </a:schemeClr>
                </a:solidFill>
              </a:rPr>
              <a:t> que </a:t>
            </a:r>
            <a:br>
              <a:rPr lang="en-US" sz="2200" b="1" dirty="0">
                <a:solidFill>
                  <a:schemeClr val="tx1">
                    <a:alpha val="80000"/>
                  </a:schemeClr>
                </a:solidFill>
              </a:rPr>
            </a:br>
            <a:r>
              <a:rPr lang="en-US" sz="2200" b="1" dirty="0">
                <a:solidFill>
                  <a:schemeClr val="tx1">
                    <a:alpha val="80000"/>
                  </a:schemeClr>
                </a:solidFill>
              </a:rPr>
              <a:t>        </a:t>
            </a:r>
            <a:r>
              <a:rPr lang="en-US" sz="2200" b="1" dirty="0" err="1">
                <a:solidFill>
                  <a:schemeClr val="tx1">
                    <a:alpha val="80000"/>
                  </a:schemeClr>
                </a:solidFill>
              </a:rPr>
              <a:t>señala</a:t>
            </a:r>
            <a:r>
              <a:rPr lang="en-US" sz="2200" b="1" dirty="0">
                <a:solidFill>
                  <a:schemeClr val="tx1">
                    <a:alpha val="80000"/>
                  </a:schemeClr>
                </a:solidFill>
              </a:rPr>
              <a:t> la </a:t>
            </a:r>
            <a:r>
              <a:rPr lang="en-US" sz="2200" b="1" i="1" dirty="0" err="1">
                <a:solidFill>
                  <a:schemeClr val="tx1">
                    <a:alpha val="80000"/>
                  </a:schemeClr>
                </a:solidFill>
              </a:rPr>
              <a:t>Conferencia</a:t>
            </a:r>
            <a:r>
              <a:rPr lang="en-US" sz="2200" b="1" i="1" dirty="0">
                <a:solidFill>
                  <a:schemeClr val="tx1">
                    <a:alpha val="80000"/>
                  </a:schemeClr>
                </a:solidFill>
              </a:rPr>
              <a:t> de A.L. y el  </a:t>
            </a:r>
            <a:br>
              <a:rPr lang="en-US" sz="2200" b="1" i="1" dirty="0">
                <a:solidFill>
                  <a:schemeClr val="tx1">
                    <a:alpha val="80000"/>
                  </a:schemeClr>
                </a:solidFill>
              </a:rPr>
            </a:br>
            <a:r>
              <a:rPr lang="en-US" sz="2200" b="1" i="1" dirty="0">
                <a:solidFill>
                  <a:schemeClr val="tx1">
                    <a:alpha val="80000"/>
                  </a:schemeClr>
                </a:solidFill>
              </a:rPr>
              <a:t>        Caribe</a:t>
            </a:r>
            <a:r>
              <a:rPr lang="en-US" sz="2200" b="1" dirty="0">
                <a:solidFill>
                  <a:schemeClr val="tx1">
                    <a:alpha val="80000"/>
                  </a:schemeClr>
                </a:solidFill>
              </a:rPr>
              <a:t>?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b="1" dirty="0">
              <a:solidFill>
                <a:schemeClr val="tx1">
                  <a:alpha val="80000"/>
                </a:schemeClr>
              </a:solidFill>
            </a:endParaRP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2200" b="1" dirty="0">
                <a:solidFill>
                  <a:schemeClr val="tx1">
                    <a:alpha val="80000"/>
                  </a:schemeClr>
                </a:solidFill>
              </a:rPr>
              <a:t> 2.   Si la </a:t>
            </a:r>
            <a:r>
              <a:rPr lang="en-US" sz="2200" b="1" dirty="0" err="1">
                <a:solidFill>
                  <a:schemeClr val="tx1">
                    <a:alpha val="80000"/>
                  </a:schemeClr>
                </a:solidFill>
              </a:rPr>
              <a:t>respuesta</a:t>
            </a:r>
            <a:r>
              <a:rPr lang="en-US" sz="2200" b="1" dirty="0">
                <a:solidFill>
                  <a:schemeClr val="tx1">
                    <a:alpha val="80000"/>
                  </a:schemeClr>
                </a:solidFill>
              </a:rPr>
              <a:t> es “SÍ”, ¿</a:t>
            </a:r>
            <a:r>
              <a:rPr lang="en-US" sz="2200" b="1" dirty="0" err="1">
                <a:solidFill>
                  <a:schemeClr val="tx1">
                    <a:alpha val="80000"/>
                  </a:schemeClr>
                </a:solidFill>
              </a:rPr>
              <a:t>ofrezco</a:t>
            </a:r>
            <a:r>
              <a:rPr lang="en-US" sz="2200" b="1" dirty="0">
                <a:solidFill>
                  <a:schemeClr val="tx1">
                    <a:alpha val="80000"/>
                  </a:schemeClr>
                </a:solidFill>
              </a:rPr>
              <a:t> mi  </a:t>
            </a:r>
            <a:br>
              <a:rPr lang="en-US" sz="2200" b="1" dirty="0">
                <a:solidFill>
                  <a:schemeClr val="tx1">
                    <a:alpha val="80000"/>
                  </a:schemeClr>
                </a:solidFill>
              </a:rPr>
            </a:br>
            <a:r>
              <a:rPr lang="en-US" sz="2200" b="1" dirty="0">
                <a:solidFill>
                  <a:schemeClr val="tx1">
                    <a:alpha val="80000"/>
                  </a:schemeClr>
                </a:solidFill>
              </a:rPr>
              <a:t>        </a:t>
            </a:r>
            <a:r>
              <a:rPr lang="en-US" sz="2200" b="1" dirty="0" err="1">
                <a:solidFill>
                  <a:schemeClr val="tx1">
                    <a:alpha val="80000"/>
                  </a:schemeClr>
                </a:solidFill>
              </a:rPr>
              <a:t>disponibilidad</a:t>
            </a:r>
            <a:r>
              <a:rPr lang="en-US" sz="2200" b="1" dirty="0">
                <a:solidFill>
                  <a:schemeClr val="tx1">
                    <a:alpha val="80000"/>
                  </a:schemeClr>
                </a:solidFill>
              </a:rPr>
              <a:t> con plena </a:t>
            </a:r>
            <a:r>
              <a:rPr lang="en-US" sz="2200" b="1" dirty="0" err="1">
                <a:solidFill>
                  <a:schemeClr val="tx1">
                    <a:alpha val="80000"/>
                  </a:schemeClr>
                </a:solidFill>
              </a:rPr>
              <a:t>generosidad</a:t>
            </a:r>
            <a:r>
              <a:rPr lang="en-US" sz="2200" b="1" dirty="0">
                <a:solidFill>
                  <a:schemeClr val="tx1">
                    <a:alpha val="80000"/>
                  </a:schemeClr>
                </a:solidFill>
              </a:rPr>
              <a:t>, </a:t>
            </a:r>
            <a:br>
              <a:rPr lang="en-US" sz="2200" b="1" dirty="0">
                <a:solidFill>
                  <a:schemeClr val="tx1">
                    <a:alpha val="80000"/>
                  </a:schemeClr>
                </a:solidFill>
              </a:rPr>
            </a:br>
            <a:r>
              <a:rPr lang="en-US" sz="2200" b="1" dirty="0">
                <a:solidFill>
                  <a:schemeClr val="tx1">
                    <a:alpha val="80000"/>
                  </a:schemeClr>
                </a:solidFill>
              </a:rPr>
              <a:t>        sin </a:t>
            </a:r>
            <a:r>
              <a:rPr lang="en-US" sz="2200" b="1" dirty="0" err="1">
                <a:solidFill>
                  <a:schemeClr val="tx1">
                    <a:alpha val="80000"/>
                  </a:schemeClr>
                </a:solidFill>
              </a:rPr>
              <a:t>reserva</a:t>
            </a:r>
            <a:r>
              <a:rPr lang="en-US" sz="2200" b="1" dirty="0">
                <a:solidFill>
                  <a:schemeClr val="tx1">
                    <a:alpha val="80000"/>
                  </a:schemeClr>
                </a:solidFill>
              </a:rPr>
              <a:t> y “</a:t>
            </a:r>
            <a:r>
              <a:rPr lang="en-US" sz="2200" b="1" dirty="0" err="1">
                <a:solidFill>
                  <a:schemeClr val="tx1">
                    <a:alpha val="80000"/>
                  </a:schemeClr>
                </a:solidFill>
              </a:rPr>
              <a:t>cueste</a:t>
            </a:r>
            <a:r>
              <a:rPr lang="en-US" sz="2200" b="1" dirty="0">
                <a:solidFill>
                  <a:schemeClr val="tx1">
                    <a:alpha val="80000"/>
                  </a:schemeClr>
                </a:solidFill>
              </a:rPr>
              <a:t> lo que </a:t>
            </a:r>
            <a:r>
              <a:rPr lang="en-US" sz="2200" b="1" dirty="0" err="1">
                <a:solidFill>
                  <a:schemeClr val="tx1">
                    <a:alpha val="80000"/>
                  </a:schemeClr>
                </a:solidFill>
              </a:rPr>
              <a:t>cueste</a:t>
            </a:r>
            <a:r>
              <a:rPr lang="en-US" sz="2200" b="1" dirty="0">
                <a:solidFill>
                  <a:schemeClr val="tx1">
                    <a:alpha val="80000"/>
                  </a:schemeClr>
                </a:solidFill>
              </a:rPr>
              <a:t>” a la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2200" b="1" dirty="0">
                <a:solidFill>
                  <a:schemeClr val="tx1">
                    <a:alpha val="80000"/>
                  </a:schemeClr>
                </a:solidFill>
              </a:rPr>
              <a:t>        </a:t>
            </a:r>
            <a:r>
              <a:rPr lang="en-US" sz="2200" b="1" dirty="0" err="1">
                <a:solidFill>
                  <a:schemeClr val="tx1">
                    <a:alpha val="80000"/>
                  </a:schemeClr>
                </a:solidFill>
              </a:rPr>
              <a:t>Congregación</a:t>
            </a:r>
            <a:r>
              <a:rPr lang="en-US" sz="2200" b="1" dirty="0">
                <a:solidFill>
                  <a:schemeClr val="tx1">
                    <a:alpha val="80000"/>
                  </a:schemeClr>
                </a:solidFill>
              </a:rPr>
              <a:t> para </a:t>
            </a:r>
            <a:r>
              <a:rPr lang="en-US" sz="2200" b="1" dirty="0" err="1">
                <a:solidFill>
                  <a:schemeClr val="tx1">
                    <a:alpha val="80000"/>
                  </a:schemeClr>
                </a:solidFill>
              </a:rPr>
              <a:t>servir</a:t>
            </a:r>
            <a:r>
              <a:rPr lang="en-US" sz="2200" b="1" dirty="0">
                <a:solidFill>
                  <a:schemeClr val="tx1">
                    <a:alpha val="80000"/>
                  </a:schemeClr>
                </a:solidFill>
              </a:rPr>
              <a:t> a los </a:t>
            </a:r>
            <a:r>
              <a:rPr lang="en-US" sz="2200" b="1" dirty="0" err="1">
                <a:solidFill>
                  <a:schemeClr val="tx1">
                    <a:alpha val="80000"/>
                  </a:schemeClr>
                </a:solidFill>
              </a:rPr>
              <a:t>pobres</a:t>
            </a:r>
            <a:r>
              <a:rPr lang="en-US" sz="2200" b="1" dirty="0">
                <a:solidFill>
                  <a:schemeClr val="tx1">
                    <a:alpha val="80000"/>
                  </a:schemeClr>
                </a:solidFill>
              </a:rPr>
              <a:t>, </a:t>
            </a:r>
            <a:br>
              <a:rPr lang="en-US" sz="2200" b="1" dirty="0">
                <a:solidFill>
                  <a:schemeClr val="tx1">
                    <a:alpha val="80000"/>
                  </a:schemeClr>
                </a:solidFill>
              </a:rPr>
            </a:br>
            <a:r>
              <a:rPr lang="en-US" sz="2200" b="1" dirty="0">
                <a:solidFill>
                  <a:schemeClr val="tx1">
                    <a:alpha val="80000"/>
                  </a:schemeClr>
                </a:solidFill>
              </a:rPr>
              <a:t>        </a:t>
            </a:r>
            <a:r>
              <a:rPr lang="en-US" sz="2200" b="1" dirty="0" err="1">
                <a:solidFill>
                  <a:schemeClr val="tx1">
                    <a:alpha val="80000"/>
                  </a:schemeClr>
                </a:solidFill>
              </a:rPr>
              <a:t>señalados</a:t>
            </a:r>
            <a:r>
              <a:rPr lang="en-US" sz="22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tx1">
                    <a:alpha val="80000"/>
                  </a:schemeClr>
                </a:solidFill>
              </a:rPr>
              <a:t>en</a:t>
            </a:r>
            <a:r>
              <a:rPr lang="en-US" sz="2200" b="1" dirty="0">
                <a:solidFill>
                  <a:schemeClr val="tx1">
                    <a:alpha val="80000"/>
                  </a:schemeClr>
                </a:solidFill>
              </a:rPr>
              <a:t> el Plan </a:t>
            </a:r>
            <a:r>
              <a:rPr lang="en-US" sz="2200" b="1" dirty="0" err="1">
                <a:solidFill>
                  <a:schemeClr val="tx1">
                    <a:alpha val="80000"/>
                  </a:schemeClr>
                </a:solidFill>
              </a:rPr>
              <a:t>Apostólico</a:t>
            </a:r>
            <a:r>
              <a:rPr lang="en-US" sz="2200" b="1" dirty="0">
                <a:solidFill>
                  <a:schemeClr val="tx1">
                    <a:alpha val="80000"/>
                  </a:schemeClr>
                </a:solidFill>
              </a:rPr>
              <a:t> de la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2200" b="1" dirty="0">
                <a:solidFill>
                  <a:schemeClr val="tx1">
                    <a:alpha val="80000"/>
                  </a:schemeClr>
                </a:solidFill>
              </a:rPr>
              <a:t>        </a:t>
            </a:r>
            <a:r>
              <a:rPr lang="en-US" sz="2200" b="1" dirty="0" err="1">
                <a:solidFill>
                  <a:schemeClr val="tx1">
                    <a:alpha val="80000"/>
                  </a:schemeClr>
                </a:solidFill>
              </a:rPr>
              <a:t>Conferencia</a:t>
            </a:r>
            <a:r>
              <a:rPr lang="en-US" sz="2200" b="1" dirty="0">
                <a:solidFill>
                  <a:schemeClr val="tx1">
                    <a:alpha val="80000"/>
                  </a:schemeClr>
                </a:solidFill>
              </a:rPr>
              <a:t>? ¿Pongo </a:t>
            </a:r>
            <a:r>
              <a:rPr lang="en-US" sz="2200" b="1" dirty="0" err="1">
                <a:solidFill>
                  <a:schemeClr val="tx1">
                    <a:alpha val="80000"/>
                  </a:schemeClr>
                </a:solidFill>
              </a:rPr>
              <a:t>condiciones</a:t>
            </a:r>
            <a:r>
              <a:rPr lang="en-US" sz="2200" b="1" dirty="0">
                <a:solidFill>
                  <a:schemeClr val="tx1">
                    <a:alpha val="80000"/>
                  </a:schemeClr>
                </a:solidFill>
              </a:rPr>
              <a:t>?   </a:t>
            </a:r>
            <a:br>
              <a:rPr lang="en-US" sz="2200" b="1" dirty="0">
                <a:solidFill>
                  <a:schemeClr val="tx1">
                    <a:alpha val="80000"/>
                  </a:schemeClr>
                </a:solidFill>
              </a:rPr>
            </a:br>
            <a:r>
              <a:rPr lang="en-US" sz="2200" b="1" dirty="0">
                <a:solidFill>
                  <a:schemeClr val="tx1">
                    <a:alpha val="80000"/>
                  </a:schemeClr>
                </a:solidFill>
              </a:rPr>
              <a:t>        ¿</a:t>
            </a:r>
            <a:r>
              <a:rPr lang="en-US" sz="2200" b="1" dirty="0" err="1">
                <a:solidFill>
                  <a:schemeClr val="tx1">
                    <a:alpha val="80000"/>
                  </a:schemeClr>
                </a:solidFill>
              </a:rPr>
              <a:t>Cuáles</a:t>
            </a:r>
            <a:r>
              <a:rPr lang="en-US" sz="2200" b="1" dirty="0">
                <a:solidFill>
                  <a:schemeClr val="tx1">
                    <a:alpha val="80000"/>
                  </a:schemeClr>
                </a:solidFill>
              </a:rPr>
              <a:t>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b="1" dirty="0">
              <a:solidFill>
                <a:schemeClr val="tx1">
                  <a:alpha val="80000"/>
                </a:schemeClr>
              </a:solidFill>
            </a:endParaRP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2200" b="1" dirty="0">
                <a:solidFill>
                  <a:schemeClr val="tx1">
                    <a:alpha val="80000"/>
                  </a:schemeClr>
                </a:solidFill>
              </a:rPr>
              <a:t>   3.  Si la </a:t>
            </a:r>
            <a:r>
              <a:rPr lang="en-US" sz="2200" b="1" dirty="0" err="1">
                <a:solidFill>
                  <a:schemeClr val="tx1">
                    <a:alpha val="80000"/>
                  </a:schemeClr>
                </a:solidFill>
              </a:rPr>
              <a:t>respuesta</a:t>
            </a:r>
            <a:r>
              <a:rPr lang="en-US" sz="2200" b="1" dirty="0">
                <a:solidFill>
                  <a:schemeClr val="tx1">
                    <a:alpha val="80000"/>
                  </a:schemeClr>
                </a:solidFill>
              </a:rPr>
              <a:t> es “NO”, ¿</a:t>
            </a:r>
            <a:r>
              <a:rPr lang="en-US" sz="2200" b="1" dirty="0" err="1">
                <a:solidFill>
                  <a:schemeClr val="tx1">
                    <a:alpha val="80000"/>
                  </a:schemeClr>
                </a:solidFill>
              </a:rPr>
              <a:t>tengo</a:t>
            </a:r>
            <a:r>
              <a:rPr lang="en-US" sz="2200" b="1" dirty="0">
                <a:solidFill>
                  <a:schemeClr val="tx1">
                    <a:alpha val="80000"/>
                  </a:schemeClr>
                </a:solidFill>
              </a:rPr>
              <a:t> claro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2200" b="1" dirty="0">
                <a:solidFill>
                  <a:schemeClr val="tx1">
                    <a:alpha val="80000"/>
                  </a:schemeClr>
                </a:solidFill>
              </a:rPr>
              <a:t>         por </a:t>
            </a:r>
            <a:r>
              <a:rPr lang="en-US" sz="2200" b="1" dirty="0" err="1">
                <a:solidFill>
                  <a:schemeClr val="tx1">
                    <a:alpha val="80000"/>
                  </a:schemeClr>
                </a:solidFill>
              </a:rPr>
              <a:t>qué</a:t>
            </a:r>
            <a:r>
              <a:rPr lang="en-US" sz="2200" b="1" dirty="0">
                <a:solidFill>
                  <a:schemeClr val="tx1">
                    <a:alpha val="80000"/>
                  </a:schemeClr>
                </a:solidFill>
              </a:rPr>
              <a:t>  </a:t>
            </a:r>
            <a:r>
              <a:rPr lang="en-US" sz="2200" b="1" dirty="0" err="1">
                <a:solidFill>
                  <a:schemeClr val="tx1">
                    <a:alpha val="80000"/>
                  </a:schemeClr>
                </a:solidFill>
              </a:rPr>
              <a:t>debo</a:t>
            </a:r>
            <a:r>
              <a:rPr lang="en-US" sz="2200" b="1" dirty="0">
                <a:solidFill>
                  <a:schemeClr val="tx1">
                    <a:alpha val="80000"/>
                  </a:schemeClr>
                </a:solidFill>
              </a:rPr>
              <a:t> responder que “no”?</a:t>
            </a:r>
          </a:p>
        </p:txBody>
      </p:sp>
      <p:sp>
        <p:nvSpPr>
          <p:cNvPr id="16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07BD9D22-4D8D-43BE-96EA-31B87DB38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0086" y="1429346"/>
            <a:ext cx="508553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174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DC1C45-F55E-4676-B580-7407BACB4A3A}"/>
              </a:ext>
            </a:extLst>
          </p:cNvPr>
          <p:cNvSpPr txBox="1"/>
          <p:nvPr/>
        </p:nvSpPr>
        <p:spPr>
          <a:xfrm>
            <a:off x="358859" y="436519"/>
            <a:ext cx="10641724" cy="6602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algún momento, les invito a rezar esta oración de San Alfonso que viene de su </a:t>
            </a:r>
            <a:r>
              <a:rPr lang="es-419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Novena al Espíritu Santo</a:t>
            </a:r>
            <a:r>
              <a:rPr lang="es-419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y que nos pone en sintonía con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conversiones de Alfonso: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s-419" sz="2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Señor, en mi vida pasada, te he buscado muchas veces y no te he encontrado.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Buscaba donde Tú no estabas. Te he buscado en la noche y Tú eres Luz.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 he buscado en la negación y Tú eres Sí. 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 he buscado en el desamor y Tú eres Amor.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Quiero cambiar mi vida.  Envíame tu Espíritu para iluminarme.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Envíame tu amor para llenarme.  Envíame tu fuego para abrasarme.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Hazme todo tuyo para tenerte siempre.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Santa María del encuentro, que acogiste en tu seno la Palabra,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s-419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hiciste de tu vida un Sí para el servicio, ayúdame a ser respuesta 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fiel. Amén.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D13D69-E6A2-4A86-AC1A-06E14CBE4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69002" y="3086886"/>
            <a:ext cx="2864139" cy="333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0568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D0337F-8C6F-4C6A-A87A-0114878294A0}"/>
              </a:ext>
            </a:extLst>
          </p:cNvPr>
          <p:cNvSpPr txBox="1"/>
          <p:nvPr/>
        </p:nvSpPr>
        <p:spPr>
          <a:xfrm>
            <a:off x="461766" y="753877"/>
            <a:ext cx="5962785" cy="5635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b="1" dirty="0" err="1"/>
              <a:t>Algunos</a:t>
            </a:r>
            <a:r>
              <a:rPr lang="en-US" sz="3000" b="1" dirty="0"/>
              <a:t> de los </a:t>
            </a:r>
            <a:r>
              <a:rPr lang="en-US" sz="3000" b="1" dirty="0" err="1"/>
              <a:t>recursos</a:t>
            </a:r>
            <a:r>
              <a:rPr lang="en-US" sz="3000" b="1" dirty="0"/>
              <a:t> </a:t>
            </a:r>
            <a:r>
              <a:rPr lang="en-US" sz="3000" b="1" dirty="0" err="1"/>
              <a:t>usados</a:t>
            </a:r>
            <a:r>
              <a:rPr lang="en-US" sz="3000" b="1" dirty="0"/>
              <a:t> para </a:t>
            </a:r>
            <a:r>
              <a:rPr lang="en-US" sz="3000" b="1" dirty="0" err="1"/>
              <a:t>esta</a:t>
            </a:r>
            <a:r>
              <a:rPr lang="en-US" sz="3000" b="1" dirty="0"/>
              <a:t> </a:t>
            </a:r>
            <a:r>
              <a:rPr lang="en-US" sz="3000" b="1" dirty="0" err="1"/>
              <a:t>presentación</a:t>
            </a:r>
            <a:r>
              <a:rPr lang="en-US" sz="3000" b="1" dirty="0"/>
              <a:t>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dirty="0"/>
              <a:t>Alfonso de Liguori, Amigo del pueblo </a:t>
            </a:r>
            <a:r>
              <a:rPr lang="en-US" sz="2400" i="1" dirty="0" err="1"/>
              <a:t>pobre</a:t>
            </a:r>
            <a:r>
              <a:rPr lang="en-US" sz="2400" dirty="0"/>
              <a:t>, por el p. Manuel Gómez Ríos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dirty="0"/>
              <a:t>St. Alphonsus and Today´s Priest</a:t>
            </a:r>
            <a:r>
              <a:rPr lang="en-US" sz="2400" dirty="0"/>
              <a:t>, por Albino Cardinal </a:t>
            </a:r>
            <a:r>
              <a:rPr lang="en-US" sz="2400" dirty="0" err="1"/>
              <a:t>Luciani</a:t>
            </a:r>
            <a:r>
              <a:rPr lang="en-US" sz="2400" dirty="0"/>
              <a:t> (Pope John Paul I)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dirty="0"/>
              <a:t>Una </a:t>
            </a:r>
            <a:r>
              <a:rPr lang="en-US" sz="2400" i="1" dirty="0" err="1"/>
              <a:t>Peregrinación</a:t>
            </a:r>
            <a:r>
              <a:rPr lang="en-US" sz="2400" i="1" dirty="0"/>
              <a:t> Alfonsiana</a:t>
            </a:r>
            <a:r>
              <a:rPr lang="en-US" sz="2400" dirty="0"/>
              <a:t>, por John J. Ruef, C.Ss.R.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dirty="0"/>
              <a:t>Plan </a:t>
            </a:r>
            <a:r>
              <a:rPr lang="en-US" sz="2400" i="1" dirty="0" err="1"/>
              <a:t>Apostólico</a:t>
            </a:r>
            <a:r>
              <a:rPr lang="en-US" sz="2400" i="1" dirty="0"/>
              <a:t> (2019 – 2022)</a:t>
            </a:r>
            <a:r>
              <a:rPr lang="en-US" sz="2400" dirty="0"/>
              <a:t>, </a:t>
            </a:r>
            <a:r>
              <a:rPr lang="en-US" sz="2400" dirty="0" err="1"/>
              <a:t>Conferencia</a:t>
            </a:r>
            <a:r>
              <a:rPr lang="en-US" sz="2400" dirty="0"/>
              <a:t> de los </a:t>
            </a:r>
            <a:r>
              <a:rPr lang="en-US" sz="2400" dirty="0" err="1"/>
              <a:t>redentoristas</a:t>
            </a:r>
            <a:r>
              <a:rPr lang="en-US" sz="2400" dirty="0"/>
              <a:t> de América Latina y el Caribe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dirty="0"/>
              <a:t>Un hombre para los sin </a:t>
            </a:r>
            <a:r>
              <a:rPr lang="en-US" sz="2400" i="1" dirty="0" err="1"/>
              <a:t>esperanza</a:t>
            </a:r>
            <a:r>
              <a:rPr lang="en-US" sz="2400" i="1" dirty="0"/>
              <a:t>, Alfonso María de Liguori</a:t>
            </a:r>
            <a:r>
              <a:rPr lang="en-US" sz="2400" dirty="0"/>
              <a:t>, por </a:t>
            </a:r>
            <a:r>
              <a:rPr lang="en-US" sz="2400" dirty="0" err="1"/>
              <a:t>Théodule</a:t>
            </a:r>
            <a:r>
              <a:rPr lang="en-US" sz="2400" dirty="0"/>
              <a:t> </a:t>
            </a:r>
            <a:r>
              <a:rPr lang="en-US" sz="2400" dirty="0" err="1"/>
              <a:t>rey-Mermet</a:t>
            </a: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DCF59494-1B65-407A-B20E-B809348BE8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326" r="12898" b="-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888692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inting of a person&#10;&#10;Description automatically generated with medium confidence">
            <a:extLst>
              <a:ext uri="{FF2B5EF4-FFF2-40B4-BE49-F238E27FC236}">
                <a16:creationId xmlns:a16="http://schemas.microsoft.com/office/drawing/2014/main" id="{D7744D74-D899-4164-88D5-9D954487AB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23" r="-1" b="34372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71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73EB8C-6CF6-470F-8ACF-ADA0F488DC24}"/>
              </a:ext>
            </a:extLst>
          </p:cNvPr>
          <p:cNvSpPr txBox="1"/>
          <p:nvPr/>
        </p:nvSpPr>
        <p:spPr>
          <a:xfrm>
            <a:off x="1445947" y="2394976"/>
            <a:ext cx="10271760" cy="42976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R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 err="1">
                <a:effectLst/>
              </a:rPr>
              <a:t>Reflexionamos</a:t>
            </a:r>
            <a:r>
              <a:rPr lang="en-US" sz="4000" dirty="0">
                <a:effectLst/>
              </a:rPr>
              <a:t>: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/>
              <a:t>1)	</a:t>
            </a:r>
            <a:r>
              <a:rPr lang="en-US" sz="4000" dirty="0">
                <a:effectLst/>
              </a:rPr>
              <a:t>la </a:t>
            </a:r>
            <a:r>
              <a:rPr lang="en-US" sz="4000" dirty="0" err="1">
                <a:effectLst/>
              </a:rPr>
              <a:t>conversión</a:t>
            </a:r>
            <a:r>
              <a:rPr lang="en-US" sz="4000" dirty="0">
                <a:effectLst/>
              </a:rPr>
              <a:t> es un </a:t>
            </a:r>
            <a:r>
              <a:rPr lang="en-US" sz="4000" dirty="0" err="1">
                <a:effectLst/>
              </a:rPr>
              <a:t>proceso</a:t>
            </a:r>
            <a:r>
              <a:rPr lang="en-US" sz="4000" dirty="0">
                <a:effectLst/>
              </a:rPr>
              <a:t>,</a:t>
            </a:r>
          </a:p>
          <a:p>
            <a:pPr marL="857250" marR="0" lvl="0" indent="-7429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AutoNum type="arabicParenR" startAt="2"/>
            </a:pPr>
            <a:r>
              <a:rPr lang="en-US" sz="4000" dirty="0">
                <a:effectLst/>
              </a:rPr>
              <a:t>la </a:t>
            </a:r>
            <a:r>
              <a:rPr lang="en-US" sz="4000" dirty="0" err="1">
                <a:effectLst/>
              </a:rPr>
              <a:t>conversión</a:t>
            </a:r>
            <a:r>
              <a:rPr lang="en-US" sz="4000" dirty="0"/>
              <a:t> </a:t>
            </a:r>
            <a:r>
              <a:rPr lang="en-US" sz="4000" dirty="0" err="1"/>
              <a:t>envuelve</a:t>
            </a:r>
            <a:r>
              <a:rPr lang="en-US" sz="4000" dirty="0"/>
              <a:t> </a:t>
            </a:r>
            <a:r>
              <a:rPr lang="en-US" sz="4000" dirty="0" err="1"/>
              <a:t>opciones</a:t>
            </a:r>
            <a:r>
              <a:rPr lang="en-US" sz="4000" dirty="0"/>
              <a:t> y hay que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/>
              <a:t>       </a:t>
            </a:r>
            <a:r>
              <a:rPr lang="en-US" sz="4000" dirty="0" err="1"/>
              <a:t>elegir</a:t>
            </a:r>
            <a:r>
              <a:rPr lang="en-US" sz="4000" dirty="0"/>
              <a:t> entre </a:t>
            </a:r>
            <a:r>
              <a:rPr lang="en-US" sz="4000" dirty="0" err="1"/>
              <a:t>alternativas</a:t>
            </a:r>
            <a:r>
              <a:rPr lang="en-US" sz="4000" dirty="0"/>
              <a:t>, </a:t>
            </a:r>
            <a:r>
              <a:rPr lang="en-US" sz="4000" dirty="0" err="1"/>
              <a:t>aún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en</a:t>
            </a:r>
            <a:r>
              <a:rPr lang="en-US" sz="4000" dirty="0">
                <a:effectLst/>
              </a:rPr>
              <a:t> </a:t>
            </a:r>
            <a:r>
              <a:rPr lang="en-US" sz="4000" dirty="0" err="1"/>
              <a:t>relación</a:t>
            </a:r>
            <a:r>
              <a:rPr lang="en-US" sz="4000" dirty="0">
                <a:effectLst/>
              </a:rPr>
              <a:t> 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</a:rPr>
              <a:t>       a los </a:t>
            </a:r>
            <a:r>
              <a:rPr lang="en-US" sz="4000" dirty="0" err="1">
                <a:effectLst/>
              </a:rPr>
              <a:t>pobres</a:t>
            </a:r>
            <a:r>
              <a:rPr lang="en-US" sz="4000" dirty="0">
                <a:effectLst/>
              </a:rPr>
              <a:t> y </a:t>
            </a:r>
            <a:r>
              <a:rPr lang="en-US" sz="4000" dirty="0" err="1">
                <a:effectLst/>
              </a:rPr>
              <a:t>abandonados</a:t>
            </a:r>
            <a:r>
              <a:rPr lang="en-US" sz="4000" dirty="0">
                <a:effectLst/>
              </a:rPr>
              <a:t>, </a:t>
            </a:r>
          </a:p>
          <a:p>
            <a:pPr marL="857250" marR="0" lvl="0" indent="-7429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AutoNum type="arabicParenR" startAt="3"/>
            </a:pPr>
            <a:r>
              <a:rPr lang="en-US" sz="4000" dirty="0">
                <a:effectLst/>
              </a:rPr>
              <a:t>la </a:t>
            </a:r>
            <a:r>
              <a:rPr lang="en-US" sz="4000" dirty="0" err="1">
                <a:effectLst/>
              </a:rPr>
              <a:t>conversión</a:t>
            </a:r>
            <a:r>
              <a:rPr lang="en-US" sz="4000" dirty="0">
                <a:effectLst/>
              </a:rPr>
              <a:t> es al </a:t>
            </a:r>
            <a:r>
              <a:rPr lang="en-US" sz="4000" dirty="0" err="1">
                <a:effectLst/>
              </a:rPr>
              <a:t>mismo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tiempo</a:t>
            </a:r>
            <a:r>
              <a:rPr lang="en-US" sz="4000" dirty="0"/>
              <a:t> </a:t>
            </a:r>
            <a:r>
              <a:rPr lang="en-US" sz="4000" dirty="0">
                <a:effectLst/>
              </a:rPr>
              <a:t>personal y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/>
              <a:t>      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colectiva</a:t>
            </a:r>
            <a:r>
              <a:rPr lang="en-US" sz="4000" dirty="0">
                <a:effectLst/>
              </a:rPr>
              <a:t>.</a:t>
            </a:r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518F9906-9E80-444F-8E27-D4751289E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10046" y="0"/>
            <a:ext cx="6863594" cy="239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980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mbilla en fondo amarillo con rayos de luz y cable pintados">
            <a:extLst>
              <a:ext uri="{FF2B5EF4-FFF2-40B4-BE49-F238E27FC236}">
                <a16:creationId xmlns:a16="http://schemas.microsoft.com/office/drawing/2014/main" id="{CD5E33E7-E7BF-4495-9012-FA00D2BA59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37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597863-0168-458E-9448-1B675E9A07EC}"/>
              </a:ext>
            </a:extLst>
          </p:cNvPr>
          <p:cNvSpPr txBox="1"/>
          <p:nvPr/>
        </p:nvSpPr>
        <p:spPr>
          <a:xfrm>
            <a:off x="553156" y="1038578"/>
            <a:ext cx="5712177" cy="55654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9000" b="1" dirty="0">
                <a:effectLst/>
                <a:latin typeface="+mj-lt"/>
                <a:ea typeface="+mj-ea"/>
                <a:cs typeface="+mj-cs"/>
              </a:rPr>
              <a:t>1. </a:t>
            </a:r>
            <a:r>
              <a:rPr lang="en-US" sz="9000" b="1" dirty="0">
                <a:latin typeface="+mj-lt"/>
                <a:ea typeface="+mj-ea"/>
                <a:cs typeface="+mj-cs"/>
              </a:rPr>
              <a:t>L</a:t>
            </a:r>
            <a:r>
              <a:rPr lang="en-US" sz="9000" b="1" dirty="0">
                <a:effectLst/>
                <a:latin typeface="+mj-lt"/>
                <a:ea typeface="+mj-ea"/>
                <a:cs typeface="+mj-cs"/>
              </a:rPr>
              <a:t>a </a:t>
            </a:r>
            <a:r>
              <a:rPr lang="en-US" sz="9000" b="1" dirty="0" err="1">
                <a:effectLst/>
                <a:latin typeface="+mj-lt"/>
                <a:ea typeface="+mj-ea"/>
                <a:cs typeface="+mj-cs"/>
              </a:rPr>
              <a:t>conversión</a:t>
            </a:r>
            <a:r>
              <a:rPr lang="en-US" sz="9000" b="1" dirty="0">
                <a:effectLst/>
                <a:latin typeface="+mj-lt"/>
                <a:ea typeface="+mj-ea"/>
                <a:cs typeface="+mj-cs"/>
              </a:rPr>
              <a:t> es un </a:t>
            </a:r>
            <a:r>
              <a:rPr lang="en-US" sz="9000" b="1" dirty="0" err="1">
                <a:effectLst/>
                <a:latin typeface="+mj-lt"/>
                <a:ea typeface="+mj-ea"/>
                <a:cs typeface="+mj-cs"/>
              </a:rPr>
              <a:t>proceso</a:t>
            </a:r>
            <a:endParaRPr lang="en-US" sz="9000" b="1" dirty="0">
              <a:latin typeface="+mj-lt"/>
              <a:ea typeface="+mj-ea"/>
              <a:cs typeface="+mj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12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783B211-BABD-4300-AB50-5A2D24B95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12" y="3571486"/>
            <a:ext cx="9858375" cy="2687217"/>
          </a:xfrm>
          <a:prstGeom prst="rect">
            <a:avLst/>
          </a:prstGeom>
        </p:spPr>
      </p:pic>
      <p:graphicFrame>
        <p:nvGraphicFramePr>
          <p:cNvPr id="6" name="TextBox 1">
            <a:extLst>
              <a:ext uri="{FF2B5EF4-FFF2-40B4-BE49-F238E27FC236}">
                <a16:creationId xmlns:a16="http://schemas.microsoft.com/office/drawing/2014/main" id="{2AC26E96-6136-44F7-9E91-371958D5F6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7907335"/>
              </p:ext>
            </p:extLst>
          </p:nvPr>
        </p:nvGraphicFramePr>
        <p:xfrm>
          <a:off x="1321079" y="315698"/>
          <a:ext cx="9285889" cy="2866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5819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, building, outdoor, street&#10;&#10;Description automatically generated">
            <a:extLst>
              <a:ext uri="{FF2B5EF4-FFF2-40B4-BE49-F238E27FC236}">
                <a16:creationId xmlns:a16="http://schemas.microsoft.com/office/drawing/2014/main" id="{8CDEC5D8-A1CD-4DCC-BAFB-5518F5F47E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9" r="-2" b="-2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E44BEF-88BE-4159-866F-593CB4F7CAD6}"/>
              </a:ext>
            </a:extLst>
          </p:cNvPr>
          <p:cNvSpPr txBox="1"/>
          <p:nvPr/>
        </p:nvSpPr>
        <p:spPr>
          <a:xfrm>
            <a:off x="5836355" y="844984"/>
            <a:ext cx="6116549" cy="51979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685800" marR="0" indent="-4572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800" b="1" dirty="0">
                <a:effectLst/>
              </a:rPr>
              <a:t>Primera </a:t>
            </a:r>
            <a:r>
              <a:rPr lang="en-US" sz="2800" b="1" dirty="0" err="1">
                <a:effectLst/>
              </a:rPr>
              <a:t>conversión</a:t>
            </a:r>
            <a:r>
              <a:rPr lang="en-US" sz="2800" b="1" dirty="0">
                <a:effectLst/>
              </a:rPr>
              <a:t>: Alfonso </a:t>
            </a:r>
            <a:r>
              <a:rPr lang="en-US" sz="2800" b="1" dirty="0" err="1">
                <a:effectLst/>
              </a:rPr>
              <a:t>tenía</a:t>
            </a:r>
            <a:r>
              <a:rPr lang="en-US" sz="2800" b="1" dirty="0">
                <a:effectLst/>
              </a:rPr>
              <a:t> entre </a:t>
            </a:r>
            <a:r>
              <a:rPr lang="en-US" sz="2800" b="1" dirty="0"/>
              <a:t>27 y 31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años</a:t>
            </a:r>
            <a:r>
              <a:rPr lang="en-US" sz="2800" b="1" dirty="0">
                <a:effectLst/>
              </a:rPr>
              <a:t> de </a:t>
            </a:r>
            <a:r>
              <a:rPr lang="en-US" sz="2800" b="1" dirty="0" err="1"/>
              <a:t>edad</a:t>
            </a:r>
            <a:r>
              <a:rPr lang="en-US" sz="2800" b="1" dirty="0"/>
              <a:t>:</a:t>
            </a:r>
          </a:p>
          <a:p>
            <a:pPr marL="571500" lvl="1" indent="-342900">
              <a:lnSpc>
                <a:spcPct val="90000"/>
              </a:lnSpc>
              <a:spcAft>
                <a:spcPts val="800"/>
              </a:spcAft>
              <a:buFontTx/>
              <a:buChar char="-"/>
            </a:pPr>
            <a:r>
              <a:rPr lang="en-US" sz="2800" b="1" dirty="0"/>
              <a:t> </a:t>
            </a:r>
            <a:r>
              <a:rPr lang="en-US" sz="2800" b="1" dirty="0" err="1"/>
              <a:t>pierde</a:t>
            </a:r>
            <a:r>
              <a:rPr lang="en-US" sz="2800" b="1" dirty="0"/>
              <a:t> el </a:t>
            </a:r>
            <a:r>
              <a:rPr lang="en-US" sz="2800" b="1" dirty="0" err="1"/>
              <a:t>caso</a:t>
            </a:r>
            <a:r>
              <a:rPr lang="en-US" sz="2800" b="1" dirty="0"/>
              <a:t> civil</a:t>
            </a:r>
          </a:p>
          <a:p>
            <a:pPr marL="228600" lvl="1">
              <a:lnSpc>
                <a:spcPct val="90000"/>
              </a:lnSpc>
              <a:spcAft>
                <a:spcPts val="800"/>
              </a:spcAft>
            </a:pPr>
            <a:r>
              <a:rPr lang="en-US" sz="2800" b="1" dirty="0"/>
              <a:t>-    </a:t>
            </a:r>
            <a:r>
              <a:rPr lang="en-US" sz="2800" b="1" dirty="0" err="1"/>
              <a:t>deja</a:t>
            </a:r>
            <a:r>
              <a:rPr lang="en-US" sz="2800" b="1" dirty="0"/>
              <a:t> la </a:t>
            </a:r>
            <a:r>
              <a:rPr lang="en-US" sz="2800" b="1" dirty="0" err="1"/>
              <a:t>profesión</a:t>
            </a:r>
            <a:r>
              <a:rPr lang="en-US" sz="2800" b="1" dirty="0"/>
              <a:t> de abogado de la </a:t>
            </a:r>
            <a:br>
              <a:rPr lang="en-US" sz="2800" b="1" dirty="0"/>
            </a:br>
            <a:r>
              <a:rPr lang="en-US" sz="2800" b="1" dirty="0"/>
              <a:t>     ley civil</a:t>
            </a:r>
          </a:p>
          <a:p>
            <a:pPr marL="228600" lvl="1">
              <a:lnSpc>
                <a:spcPct val="90000"/>
              </a:lnSpc>
              <a:spcAft>
                <a:spcPts val="800"/>
              </a:spcAft>
            </a:pPr>
            <a:r>
              <a:rPr lang="en-US" sz="2800" b="1" dirty="0"/>
              <a:t>-    </a:t>
            </a:r>
            <a:r>
              <a:rPr lang="en-US" sz="2800" b="1" dirty="0" err="1"/>
              <a:t>abraza</a:t>
            </a:r>
            <a:r>
              <a:rPr lang="en-US" sz="2800" b="1" dirty="0"/>
              <a:t> la </a:t>
            </a:r>
            <a:r>
              <a:rPr lang="en-US" sz="2800" b="1" dirty="0" err="1"/>
              <a:t>llamada</a:t>
            </a:r>
            <a:r>
              <a:rPr lang="en-US" sz="2800" b="1" dirty="0"/>
              <a:t> al </a:t>
            </a:r>
            <a:r>
              <a:rPr lang="en-US" sz="2800" b="1" dirty="0" err="1"/>
              <a:t>sacerdocio</a:t>
            </a:r>
            <a:endParaRPr lang="en-US" sz="2800" b="1" dirty="0"/>
          </a:p>
          <a:p>
            <a:pPr marL="228600" lvl="1">
              <a:lnSpc>
                <a:spcPct val="90000"/>
              </a:lnSpc>
              <a:spcAft>
                <a:spcPts val="800"/>
              </a:spcAft>
            </a:pPr>
            <a:r>
              <a:rPr lang="en-US" sz="2800" b="1" dirty="0"/>
              <a:t>-    </a:t>
            </a:r>
            <a:r>
              <a:rPr lang="en-US" sz="2800" b="1" dirty="0" err="1"/>
              <a:t>ministerio</a:t>
            </a:r>
            <a:r>
              <a:rPr lang="en-US" sz="2800" b="1" dirty="0"/>
              <a:t> a los </a:t>
            </a:r>
            <a:r>
              <a:rPr lang="en-US" sz="2800" b="1" dirty="0" err="1"/>
              <a:t>pobres</a:t>
            </a:r>
            <a:r>
              <a:rPr lang="en-US" sz="2800" b="1" dirty="0"/>
              <a:t> de </a:t>
            </a:r>
            <a:r>
              <a:rPr lang="en-US" sz="2800" b="1" dirty="0" err="1"/>
              <a:t>Nápoles</a:t>
            </a:r>
            <a:endParaRPr lang="en-US" sz="2800" b="1" dirty="0"/>
          </a:p>
          <a:p>
            <a:pPr lvl="1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685800" marR="0" indent="-4572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800" b="1" dirty="0">
                <a:effectLst/>
              </a:rPr>
              <a:t>  Segunda </a:t>
            </a:r>
            <a:r>
              <a:rPr lang="en-US" sz="2800" b="1" dirty="0" err="1">
                <a:effectLst/>
              </a:rPr>
              <a:t>conversión</a:t>
            </a:r>
            <a:r>
              <a:rPr lang="en-US" sz="2800" b="1" dirty="0">
                <a:effectLst/>
              </a:rPr>
              <a:t>: </a:t>
            </a:r>
            <a:r>
              <a:rPr lang="en-US" sz="2800" b="1" dirty="0" err="1">
                <a:effectLst/>
              </a:rPr>
              <a:t>tenía</a:t>
            </a:r>
            <a:r>
              <a:rPr lang="en-US" sz="2800" b="1" dirty="0">
                <a:effectLst/>
              </a:rPr>
              <a:t> 36 </a:t>
            </a:r>
            <a:br>
              <a:rPr lang="en-US" sz="2800" b="1" dirty="0">
                <a:effectLst/>
              </a:rPr>
            </a:br>
            <a:r>
              <a:rPr lang="en-US" sz="2800" b="1" dirty="0">
                <a:effectLst/>
              </a:rPr>
              <a:t>  </a:t>
            </a:r>
            <a:r>
              <a:rPr lang="en-US" sz="2800" b="1" dirty="0" err="1"/>
              <a:t>años</a:t>
            </a:r>
            <a:r>
              <a:rPr lang="en-US" sz="2800" b="1" dirty="0"/>
              <a:t> de </a:t>
            </a:r>
            <a:r>
              <a:rPr lang="en-US" sz="2800" b="1" dirty="0" err="1"/>
              <a:t>edad</a:t>
            </a:r>
            <a:r>
              <a:rPr lang="en-US" sz="2800" b="1" dirty="0"/>
              <a:t> y se </a:t>
            </a:r>
            <a:r>
              <a:rPr lang="en-US" sz="2800" b="1" dirty="0" err="1"/>
              <a:t>relaciona</a:t>
            </a:r>
            <a:r>
              <a:rPr lang="en-US" sz="2800" b="1" dirty="0"/>
              <a:t> con  </a:t>
            </a:r>
            <a:br>
              <a:rPr lang="en-US" sz="2800" b="1" dirty="0"/>
            </a:br>
            <a:r>
              <a:rPr lang="en-US" sz="2800" b="1" dirty="0"/>
              <a:t>  un </a:t>
            </a:r>
            <a:r>
              <a:rPr lang="en-US" sz="2800" b="1" dirty="0" err="1"/>
              <a:t>lugar</a:t>
            </a:r>
            <a:r>
              <a:rPr lang="en-US" sz="2800" b="1" dirty="0"/>
              <a:t> </a:t>
            </a:r>
            <a:r>
              <a:rPr lang="en-US" sz="2800" b="1" dirty="0" err="1"/>
              <a:t>geográfico</a:t>
            </a:r>
            <a:r>
              <a:rPr lang="en-US" sz="2800" b="1" dirty="0"/>
              <a:t> </a:t>
            </a:r>
            <a:r>
              <a:rPr lang="en-US" sz="2800" b="1" dirty="0" err="1"/>
              <a:t>concreto</a:t>
            </a:r>
            <a:r>
              <a:rPr lang="en-US" sz="2800" b="1" dirty="0"/>
              <a:t>, </a:t>
            </a:r>
            <a:br>
              <a:rPr lang="en-US" sz="2800" b="1" dirty="0"/>
            </a:br>
            <a:r>
              <a:rPr lang="en-US" sz="2800" b="1" dirty="0"/>
              <a:t>  Scala.</a:t>
            </a:r>
            <a:r>
              <a:rPr lang="en-US" sz="2800" b="1" dirty="0">
                <a:effectLst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381C5A-4605-484A-BA72-CCCD3DC732E4}"/>
              </a:ext>
            </a:extLst>
          </p:cNvPr>
          <p:cNvSpPr txBox="1"/>
          <p:nvPr/>
        </p:nvSpPr>
        <p:spPr>
          <a:xfrm>
            <a:off x="4063045" y="6042897"/>
            <a:ext cx="223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2000" b="1" i="1" dirty="0"/>
              <a:t>Palacio de Justicia de Nápoles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1037121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88DD9BE-BF67-42B7-A805-EA6367CE5632}"/>
              </a:ext>
            </a:extLst>
          </p:cNvPr>
          <p:cNvSpPr txBox="1"/>
          <p:nvPr/>
        </p:nvSpPr>
        <p:spPr>
          <a:xfrm>
            <a:off x="5172074" y="247651"/>
            <a:ext cx="6407215" cy="61409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R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solidFill>
                  <a:schemeClr val="tx2"/>
                </a:solidFill>
                <a:effectLst/>
                <a:latin typeface="Constantia" panose="02030602050306030303" pitchFamily="18" charset="0"/>
              </a:rPr>
              <a:t>Por </a:t>
            </a:r>
            <a:r>
              <a:rPr lang="en-US" sz="3200" dirty="0" err="1">
                <a:solidFill>
                  <a:schemeClr val="tx2"/>
                </a:solidFill>
                <a:effectLst/>
                <a:latin typeface="Constantia" panose="02030602050306030303" pitchFamily="18" charset="0"/>
              </a:rPr>
              <a:t>eso</a:t>
            </a:r>
            <a:r>
              <a:rPr lang="en-US" sz="3200" dirty="0">
                <a:solidFill>
                  <a:schemeClr val="tx2"/>
                </a:solidFill>
                <a:effectLst/>
                <a:latin typeface="Constantia" panose="02030602050306030303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effectLst/>
                <a:latin typeface="Constantia" panose="02030602050306030303" pitchFamily="18" charset="0"/>
              </a:rPr>
              <a:t>cada</a:t>
            </a:r>
            <a:r>
              <a:rPr lang="en-US" sz="3200" dirty="0">
                <a:solidFill>
                  <a:schemeClr val="tx2"/>
                </a:solidFill>
                <a:effectLst/>
                <a:latin typeface="Constantia" panose="02030602050306030303" pitchFamily="18" charset="0"/>
              </a:rPr>
              <a:t> uno de </a:t>
            </a:r>
            <a:r>
              <a:rPr lang="en-US" sz="3200" dirty="0" err="1">
                <a:solidFill>
                  <a:schemeClr val="tx2"/>
                </a:solidFill>
                <a:effectLst/>
                <a:latin typeface="Constantia" panose="02030602050306030303" pitchFamily="18" charset="0"/>
              </a:rPr>
              <a:t>nosotros</a:t>
            </a:r>
            <a:r>
              <a:rPr lang="en-US" sz="3200" dirty="0">
                <a:solidFill>
                  <a:schemeClr val="tx2"/>
                </a:solidFill>
                <a:effectLst/>
                <a:latin typeface="Constantia" panose="02030602050306030303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effectLst/>
                <a:latin typeface="Constantia" panose="02030602050306030303" pitchFamily="18" charset="0"/>
              </a:rPr>
              <a:t>podemos</a:t>
            </a:r>
            <a:r>
              <a:rPr lang="en-US" sz="3200" dirty="0">
                <a:solidFill>
                  <a:schemeClr val="tx2"/>
                </a:solidFill>
                <a:effectLst/>
                <a:latin typeface="Constantia" panose="02030602050306030303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effectLst/>
                <a:latin typeface="Constantia" panose="02030602050306030303" pitchFamily="18" charset="0"/>
              </a:rPr>
              <a:t>reflexionar</a:t>
            </a:r>
            <a:r>
              <a:rPr lang="en-US" sz="3200" dirty="0">
                <a:solidFill>
                  <a:schemeClr val="tx2"/>
                </a:solidFill>
                <a:effectLst/>
                <a:latin typeface="Constantia" panose="02030602050306030303" pitchFamily="18" charset="0"/>
              </a:rPr>
              <a:t>: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endParaRPr lang="en-US" sz="3200" dirty="0">
              <a:solidFill>
                <a:schemeClr val="tx2"/>
              </a:solidFill>
              <a:effectLst/>
              <a:latin typeface="Constantia" panose="02030602050306030303" pitchFamily="18" charset="0"/>
            </a:endParaRPr>
          </a:p>
          <a:p>
            <a:pPr marL="857250" marR="0" lvl="0" indent="-7429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US" sz="3600" i="1" dirty="0">
                <a:effectLst/>
              </a:rPr>
              <a:t>¿</a:t>
            </a:r>
            <a:r>
              <a:rPr lang="en-US" sz="3600" i="1" dirty="0" err="1">
                <a:effectLst/>
              </a:rPr>
              <a:t>Estoy</a:t>
            </a:r>
            <a:r>
              <a:rPr lang="en-US" sz="3600" i="1" dirty="0">
                <a:effectLst/>
              </a:rPr>
              <a:t> </a:t>
            </a:r>
            <a:r>
              <a:rPr lang="en-US" sz="3600" i="1" dirty="0" err="1">
                <a:effectLst/>
              </a:rPr>
              <a:t>consciente</a:t>
            </a:r>
            <a:r>
              <a:rPr lang="en-US" sz="3600" i="1" dirty="0">
                <a:effectLst/>
              </a:rPr>
              <a:t> de un </a:t>
            </a:r>
            <a:r>
              <a:rPr lang="en-US" sz="3600" i="1" dirty="0" err="1">
                <a:effectLst/>
              </a:rPr>
              <a:t>proceso</a:t>
            </a:r>
            <a:r>
              <a:rPr lang="en-US" sz="3600" i="1" dirty="0">
                <a:effectLst/>
              </a:rPr>
              <a:t> </a:t>
            </a:r>
            <a:r>
              <a:rPr lang="en-US" sz="3600" i="1" dirty="0" err="1">
                <a:effectLst/>
              </a:rPr>
              <a:t>en</a:t>
            </a:r>
            <a:r>
              <a:rPr lang="en-US" sz="3600" i="1" dirty="0">
                <a:effectLst/>
              </a:rPr>
              <a:t> mi </a:t>
            </a:r>
            <a:r>
              <a:rPr lang="en-US" sz="3600" i="1" dirty="0" err="1">
                <a:effectLst/>
              </a:rPr>
              <a:t>vida</a:t>
            </a:r>
            <a:r>
              <a:rPr lang="en-US" sz="3600" i="1" dirty="0">
                <a:effectLst/>
              </a:rPr>
              <a:t> de </a:t>
            </a:r>
            <a:r>
              <a:rPr lang="en-US" sz="3600" i="1" dirty="0" err="1">
                <a:effectLst/>
              </a:rPr>
              <a:t>conversión</a:t>
            </a:r>
            <a:r>
              <a:rPr lang="en-US" sz="3600" i="1" dirty="0">
                <a:effectLst/>
              </a:rPr>
              <a:t>?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chemeClr val="tx2"/>
              </a:solidFill>
              <a:effectLst/>
            </a:endParaRP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i="1" dirty="0">
                <a:effectLst/>
              </a:rPr>
              <a:t>b) 	¿Tengo </a:t>
            </a:r>
            <a:r>
              <a:rPr lang="en-US" sz="3600" i="1" dirty="0" err="1">
                <a:effectLst/>
              </a:rPr>
              <a:t>algunos</a:t>
            </a:r>
            <a:r>
              <a:rPr lang="en-US" sz="3600" i="1" dirty="0">
                <a:effectLst/>
              </a:rPr>
              <a:t> </a:t>
            </a:r>
            <a:r>
              <a:rPr lang="en-US" sz="3600" i="1" dirty="0" err="1">
                <a:effectLst/>
              </a:rPr>
              <a:t>símbolos</a:t>
            </a:r>
            <a:r>
              <a:rPr lang="en-US" sz="3600" i="1" dirty="0">
                <a:effectLst/>
              </a:rPr>
              <a:t>, 	</a:t>
            </a:r>
            <a:r>
              <a:rPr lang="en-US" sz="3600" i="1" dirty="0" err="1">
                <a:effectLst/>
              </a:rPr>
              <a:t>aún</a:t>
            </a:r>
            <a:r>
              <a:rPr lang="en-US" sz="3600" i="1" dirty="0">
                <a:effectLst/>
              </a:rPr>
              <a:t> </a:t>
            </a:r>
            <a:r>
              <a:rPr lang="en-US" sz="3600" i="1" dirty="0" err="1">
                <a:effectLst/>
              </a:rPr>
              <a:t>silenciosos</a:t>
            </a:r>
            <a:r>
              <a:rPr lang="en-US" sz="3600" i="1" dirty="0">
                <a:effectLst/>
              </a:rPr>
              <a:t> y privados, 	que </a:t>
            </a:r>
            <a:r>
              <a:rPr lang="en-US" sz="3600" i="1" dirty="0" err="1">
                <a:effectLst/>
              </a:rPr>
              <a:t>utilizo</a:t>
            </a:r>
            <a:r>
              <a:rPr lang="en-US" sz="3600" i="1" dirty="0">
                <a:effectLst/>
              </a:rPr>
              <a:t> para </a:t>
            </a:r>
            <a:r>
              <a:rPr lang="en-US" sz="3600" i="1" dirty="0" err="1">
                <a:effectLst/>
              </a:rPr>
              <a:t>señalar</a:t>
            </a:r>
            <a:endParaRPr lang="en-US" sz="3600" dirty="0">
              <a:effectLst/>
            </a:endParaRPr>
          </a:p>
          <a:p>
            <a:pPr marL="228600" marR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i="1" dirty="0">
                <a:effectLst/>
              </a:rPr>
              <a:t> 	las </a:t>
            </a:r>
            <a:r>
              <a:rPr lang="en-US" sz="3600" i="1" dirty="0" err="1">
                <a:effectLst/>
              </a:rPr>
              <a:t>etapas</a:t>
            </a:r>
            <a:r>
              <a:rPr lang="en-US" sz="3600" i="1" dirty="0">
                <a:effectLst/>
              </a:rPr>
              <a:t> </a:t>
            </a:r>
            <a:r>
              <a:rPr lang="en-US" sz="3600" i="1" dirty="0" err="1">
                <a:effectLst/>
              </a:rPr>
              <a:t>progresivas</a:t>
            </a:r>
            <a:r>
              <a:rPr lang="en-US" sz="3600" i="1" dirty="0">
                <a:effectLst/>
              </a:rPr>
              <a:t> de</a:t>
            </a:r>
          </a:p>
          <a:p>
            <a:pPr marL="228600" marR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i="1" dirty="0">
                <a:effectLst/>
              </a:rPr>
              <a:t> 	mis </a:t>
            </a:r>
            <a:r>
              <a:rPr lang="en-US" sz="3600" i="1" dirty="0" err="1">
                <a:effectLst/>
              </a:rPr>
              <a:t>diferentes</a:t>
            </a:r>
            <a:r>
              <a:rPr lang="en-US" sz="3600" i="1" dirty="0"/>
              <a:t> </a:t>
            </a:r>
            <a:r>
              <a:rPr lang="en-US" sz="3600" i="1" dirty="0" err="1">
                <a:effectLst/>
              </a:rPr>
              <a:t>conversiones</a:t>
            </a:r>
            <a:r>
              <a:rPr lang="en-US" sz="3600" i="1" dirty="0">
                <a:effectLst/>
              </a:rPr>
              <a:t>?</a:t>
            </a:r>
            <a:endParaRPr lang="en-US" sz="3600" dirty="0">
              <a:effectLst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5F64812-2766-437B-B536-648FA5B6D145}"/>
              </a:ext>
            </a:extLst>
          </p:cNvPr>
          <p:cNvSpPr txBox="1"/>
          <p:nvPr/>
        </p:nvSpPr>
        <p:spPr>
          <a:xfrm>
            <a:off x="5494903" y="7606886"/>
            <a:ext cx="18473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endParaRPr lang="en-US" sz="700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065F70-ACA0-4C41-9AF8-B374384FB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8230" y="1064010"/>
            <a:ext cx="508553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655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CCC4BA0-1298-4DBD-86F1-B51D8C9D3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8AB8B7-0CBC-408A-8572-307A230F559A}"/>
              </a:ext>
            </a:extLst>
          </p:cNvPr>
          <p:cNvSpPr txBox="1"/>
          <p:nvPr/>
        </p:nvSpPr>
        <p:spPr>
          <a:xfrm>
            <a:off x="209731" y="494822"/>
            <a:ext cx="5866020" cy="50480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857250" marR="0" lvl="0" indent="-7429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AutoNum type="arabicParenR" startAt="2"/>
            </a:pPr>
            <a:r>
              <a:rPr lang="en-US" sz="4800" b="1" dirty="0"/>
              <a:t>L</a:t>
            </a:r>
            <a:r>
              <a:rPr lang="en-US" sz="4800" b="1" dirty="0">
                <a:effectLst/>
              </a:rPr>
              <a:t>a </a:t>
            </a:r>
            <a:r>
              <a:rPr lang="en-US" sz="4800" b="1" dirty="0" err="1">
                <a:effectLst/>
              </a:rPr>
              <a:t>conversión</a:t>
            </a:r>
            <a:r>
              <a:rPr lang="en-US" sz="4800" b="1" dirty="0"/>
              <a:t> </a:t>
            </a:r>
            <a:r>
              <a:rPr lang="en-US" sz="4800" b="1" dirty="0" err="1"/>
              <a:t>envuelve</a:t>
            </a:r>
            <a:r>
              <a:rPr lang="en-US" sz="4800" b="1" dirty="0"/>
              <a:t> </a:t>
            </a:r>
            <a:r>
              <a:rPr lang="en-US" sz="4800" b="1" dirty="0" err="1"/>
              <a:t>opciones</a:t>
            </a:r>
            <a:r>
              <a:rPr lang="en-US" sz="4800" b="1" dirty="0"/>
              <a:t> y hay que </a:t>
            </a:r>
            <a:r>
              <a:rPr lang="en-US" sz="4800" b="1" dirty="0" err="1"/>
              <a:t>elegir</a:t>
            </a:r>
            <a:r>
              <a:rPr lang="en-US" sz="4800" b="1" dirty="0"/>
              <a:t> entre </a:t>
            </a:r>
            <a:r>
              <a:rPr lang="en-US" sz="4800" b="1" dirty="0" err="1"/>
              <a:t>alternativas</a:t>
            </a:r>
            <a:r>
              <a:rPr lang="en-US" sz="4800" b="1" dirty="0"/>
              <a:t>, </a:t>
            </a:r>
            <a:r>
              <a:rPr lang="en-US" sz="4800" b="1" dirty="0" err="1"/>
              <a:t>aún</a:t>
            </a:r>
            <a:r>
              <a:rPr lang="en-US" sz="4800" b="1" dirty="0">
                <a:effectLst/>
              </a:rPr>
              <a:t> </a:t>
            </a:r>
            <a:r>
              <a:rPr lang="en-US" sz="4800" b="1" dirty="0" err="1">
                <a:effectLst/>
              </a:rPr>
              <a:t>en</a:t>
            </a:r>
            <a:r>
              <a:rPr lang="en-US" sz="4800" b="1" dirty="0">
                <a:effectLst/>
              </a:rPr>
              <a:t> </a:t>
            </a:r>
            <a:r>
              <a:rPr lang="en-US" sz="4800" b="1" dirty="0" err="1"/>
              <a:t>relación</a:t>
            </a:r>
            <a:r>
              <a:rPr lang="en-US" sz="4800" b="1" dirty="0">
                <a:effectLst/>
              </a:rPr>
              <a:t> 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/>
              </a:rPr>
              <a:t>     a los </a:t>
            </a:r>
            <a:r>
              <a:rPr lang="en-US" sz="4800" b="1" dirty="0" err="1">
                <a:effectLst/>
              </a:rPr>
              <a:t>pobres</a:t>
            </a:r>
            <a:r>
              <a:rPr lang="en-US" sz="4800" b="1" dirty="0">
                <a:effectLst/>
              </a:rPr>
              <a:t> y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/>
              </a:rPr>
              <a:t>     </a:t>
            </a:r>
            <a:r>
              <a:rPr lang="en-US" sz="4800" b="1" dirty="0" err="1">
                <a:effectLst/>
              </a:rPr>
              <a:t>abandonados</a:t>
            </a:r>
            <a:endParaRPr lang="en-US" sz="4800" b="1" dirty="0">
              <a:effectLst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erson holding a baby&#10;&#10;Description automatically generated with low confidence">
            <a:extLst>
              <a:ext uri="{FF2B5EF4-FFF2-40B4-BE49-F238E27FC236}">
                <a16:creationId xmlns:a16="http://schemas.microsoft.com/office/drawing/2014/main" id="{830A01F5-A812-4722-9A54-C67BAC006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10130" y="767229"/>
            <a:ext cx="5572139" cy="477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09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1B6029-AB87-479E-A79B-2134ED31A58F}"/>
              </a:ext>
            </a:extLst>
          </p:cNvPr>
          <p:cNvSpPr txBox="1"/>
          <p:nvPr/>
        </p:nvSpPr>
        <p:spPr>
          <a:xfrm>
            <a:off x="846666" y="4266380"/>
            <a:ext cx="9738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6000" b="1" dirty="0"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s-419" sz="6000" b="1" dirty="0"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 se puede escoger </a:t>
            </a:r>
          </a:p>
          <a:p>
            <a:pPr algn="ctr"/>
            <a:r>
              <a:rPr lang="es-419" sz="6000" b="1" dirty="0"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todas las alternativas</a:t>
            </a:r>
            <a:endParaRPr lang="en-US" sz="6000" b="1" dirty="0">
              <a:latin typeface="Bradley Hand ITC" panose="03070402050302030203" pitchFamily="66" charset="0"/>
            </a:endParaRPr>
          </a:p>
        </p:txBody>
      </p:sp>
      <p:pic>
        <p:nvPicPr>
          <p:cNvPr id="4" name="Picture 3" descr="A picture containing floor&#10;&#10;Description automatically generated">
            <a:extLst>
              <a:ext uri="{FF2B5EF4-FFF2-40B4-BE49-F238E27FC236}">
                <a16:creationId xmlns:a16="http://schemas.microsoft.com/office/drawing/2014/main" id="{6F48116C-986A-4E02-9B89-C3AF51752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91733" y="433211"/>
            <a:ext cx="8568267" cy="359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04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1523</TotalTime>
  <Words>1745</Words>
  <Application>Microsoft Office PowerPoint</Application>
  <PresentationFormat>Widescreen</PresentationFormat>
  <Paragraphs>144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Algerian</vt:lpstr>
      <vt:lpstr>Arial</vt:lpstr>
      <vt:lpstr>Bradley Hand ITC</vt:lpstr>
      <vt:lpstr>Calibri</vt:lpstr>
      <vt:lpstr>Calibri Light</vt:lpstr>
      <vt:lpstr>Constantia</vt:lpstr>
      <vt:lpstr>Lucida Calligraphy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Manuel Rodríguez Delgado</dc:creator>
  <cp:lastModifiedBy>Manuel Rodríguez Delgado</cp:lastModifiedBy>
  <cp:revision>101</cp:revision>
  <dcterms:created xsi:type="dcterms:W3CDTF">2021-03-19T09:02:18Z</dcterms:created>
  <dcterms:modified xsi:type="dcterms:W3CDTF">2021-05-12T09:08:12Z</dcterms:modified>
</cp:coreProperties>
</file>