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2" r:id="rId3"/>
    <p:sldId id="258" r:id="rId4"/>
    <p:sldId id="259" r:id="rId5"/>
    <p:sldId id="260" r:id="rId6"/>
    <p:sldId id="261" r:id="rId7"/>
    <p:sldId id="263" r:id="rId8"/>
    <p:sldId id="264" r:id="rId9"/>
    <p:sldId id="266" r:id="rId10"/>
    <p:sldId id="267" r:id="rId11"/>
    <p:sldId id="268" r:id="rId12"/>
    <p:sldId id="269"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1468" autoAdjust="0"/>
  </p:normalViewPr>
  <p:slideViewPr>
    <p:cSldViewPr snapToGrid="0">
      <p:cViewPr varScale="1">
        <p:scale>
          <a:sx n="91" d="100"/>
          <a:sy n="91" d="100"/>
        </p:scale>
        <p:origin x="-370" y="-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8CACA9-E879-405C-BD20-1C9DD82B1A26}" type="datetimeFigureOut">
              <a:rPr lang="en-ZW" smtClean="0"/>
              <a:t>13/7/2022</a:t>
            </a:fld>
            <a:endParaRPr lang="en-ZW"/>
          </a:p>
        </p:txBody>
      </p:sp>
      <p:sp>
        <p:nvSpPr>
          <p:cNvPr id="5" name="Footer Placeholder 4"/>
          <p:cNvSpPr>
            <a:spLocks noGrp="1"/>
          </p:cNvSpPr>
          <p:nvPr>
            <p:ph type="ftr" sz="quarter" idx="11"/>
          </p:nvPr>
        </p:nvSpPr>
        <p:spPr/>
        <p:txBody>
          <a:bodyPr/>
          <a:lstStyle/>
          <a:p>
            <a:endParaRPr lang="en-ZW"/>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CD0E9A7-FB90-4D61-B33C-98362ACDA2A6}" type="slidenum">
              <a:rPr lang="en-ZW" smtClean="0"/>
              <a:t>‹#›</a:t>
            </a:fld>
            <a:endParaRPr lang="en-ZW"/>
          </a:p>
        </p:txBody>
      </p:sp>
    </p:spTree>
    <p:extLst>
      <p:ext uri="{BB962C8B-B14F-4D97-AF65-F5344CB8AC3E}">
        <p14:creationId xmlns:p14="http://schemas.microsoft.com/office/powerpoint/2010/main" val="696455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E8CACA9-E879-405C-BD20-1C9DD82B1A26}" type="datetimeFigureOut">
              <a:rPr lang="en-ZW" smtClean="0"/>
              <a:t>13/7/2022</a:t>
            </a:fld>
            <a:endParaRPr lang="en-ZW"/>
          </a:p>
        </p:txBody>
      </p:sp>
      <p:sp>
        <p:nvSpPr>
          <p:cNvPr id="5" name="Footer Placeholder 4"/>
          <p:cNvSpPr>
            <a:spLocks noGrp="1"/>
          </p:cNvSpPr>
          <p:nvPr>
            <p:ph type="ftr" sz="quarter" idx="11"/>
          </p:nvPr>
        </p:nvSpPr>
        <p:spPr/>
        <p:txBody>
          <a:bodyPr/>
          <a:lstStyle/>
          <a:p>
            <a:endParaRPr lang="en-ZW"/>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CD0E9A7-FB90-4D61-B33C-98362ACDA2A6}" type="slidenum">
              <a:rPr lang="en-ZW" smtClean="0"/>
              <a:t>‹#›</a:t>
            </a:fld>
            <a:endParaRPr lang="en-ZW"/>
          </a:p>
        </p:txBody>
      </p:sp>
    </p:spTree>
    <p:extLst>
      <p:ext uri="{BB962C8B-B14F-4D97-AF65-F5344CB8AC3E}">
        <p14:creationId xmlns:p14="http://schemas.microsoft.com/office/powerpoint/2010/main" val="2617269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E8CACA9-E879-405C-BD20-1C9DD82B1A26}" type="datetimeFigureOut">
              <a:rPr lang="en-ZW" smtClean="0"/>
              <a:t>13/7/2022</a:t>
            </a:fld>
            <a:endParaRPr lang="en-ZW"/>
          </a:p>
        </p:txBody>
      </p:sp>
      <p:sp>
        <p:nvSpPr>
          <p:cNvPr id="5" name="Footer Placeholder 4"/>
          <p:cNvSpPr>
            <a:spLocks noGrp="1"/>
          </p:cNvSpPr>
          <p:nvPr>
            <p:ph type="ftr" sz="quarter" idx="11"/>
          </p:nvPr>
        </p:nvSpPr>
        <p:spPr/>
        <p:txBody>
          <a:bodyPr/>
          <a:lstStyle/>
          <a:p>
            <a:endParaRPr lang="en-ZW"/>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CD0E9A7-FB90-4D61-B33C-98362ACDA2A6}" type="slidenum">
              <a:rPr lang="en-ZW" smtClean="0"/>
              <a:t>‹#›</a:t>
            </a:fld>
            <a:endParaRPr lang="en-ZW"/>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46263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2E8CACA9-E879-405C-BD20-1C9DD82B1A26}" type="datetimeFigureOut">
              <a:rPr lang="en-ZW" smtClean="0"/>
              <a:t>13/7/2022</a:t>
            </a:fld>
            <a:endParaRPr lang="en-ZW"/>
          </a:p>
        </p:txBody>
      </p:sp>
      <p:sp>
        <p:nvSpPr>
          <p:cNvPr id="6" name="Footer Placeholder 5"/>
          <p:cNvSpPr>
            <a:spLocks noGrp="1"/>
          </p:cNvSpPr>
          <p:nvPr>
            <p:ph type="ftr" sz="quarter" idx="11"/>
          </p:nvPr>
        </p:nvSpPr>
        <p:spPr/>
        <p:txBody>
          <a:bodyPr/>
          <a:lstStyle/>
          <a:p>
            <a:endParaRPr lang="en-ZW"/>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CD0E9A7-FB90-4D61-B33C-98362ACDA2A6}" type="slidenum">
              <a:rPr lang="en-ZW" smtClean="0"/>
              <a:t>‹#›</a:t>
            </a:fld>
            <a:endParaRPr lang="en-ZW"/>
          </a:p>
        </p:txBody>
      </p:sp>
    </p:spTree>
    <p:extLst>
      <p:ext uri="{BB962C8B-B14F-4D97-AF65-F5344CB8AC3E}">
        <p14:creationId xmlns:p14="http://schemas.microsoft.com/office/powerpoint/2010/main" val="591288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2E8CACA9-E879-405C-BD20-1C9DD82B1A26}" type="datetimeFigureOut">
              <a:rPr lang="en-ZW" smtClean="0"/>
              <a:t>13/7/2022</a:t>
            </a:fld>
            <a:endParaRPr lang="en-ZW"/>
          </a:p>
        </p:txBody>
      </p:sp>
      <p:sp>
        <p:nvSpPr>
          <p:cNvPr id="6" name="Footer Placeholder 5"/>
          <p:cNvSpPr>
            <a:spLocks noGrp="1"/>
          </p:cNvSpPr>
          <p:nvPr>
            <p:ph type="ftr" sz="quarter" idx="11"/>
          </p:nvPr>
        </p:nvSpPr>
        <p:spPr/>
        <p:txBody>
          <a:bodyPr/>
          <a:lstStyle/>
          <a:p>
            <a:endParaRPr lang="en-ZW"/>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CD0E9A7-FB90-4D61-B33C-98362ACDA2A6}" type="slidenum">
              <a:rPr lang="en-ZW" smtClean="0"/>
              <a:t>‹#›</a:t>
            </a:fld>
            <a:endParaRPr lang="en-ZW"/>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42410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2E8CACA9-E879-405C-BD20-1C9DD82B1A26}" type="datetimeFigureOut">
              <a:rPr lang="en-ZW" smtClean="0"/>
              <a:t>13/7/2022</a:t>
            </a:fld>
            <a:endParaRPr lang="en-ZW"/>
          </a:p>
        </p:txBody>
      </p:sp>
      <p:sp>
        <p:nvSpPr>
          <p:cNvPr id="6" name="Footer Placeholder 5"/>
          <p:cNvSpPr>
            <a:spLocks noGrp="1"/>
          </p:cNvSpPr>
          <p:nvPr>
            <p:ph type="ftr" sz="quarter" idx="11"/>
          </p:nvPr>
        </p:nvSpPr>
        <p:spPr/>
        <p:txBody>
          <a:bodyPr/>
          <a:lstStyle/>
          <a:p>
            <a:endParaRPr lang="en-ZW"/>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CD0E9A7-FB90-4D61-B33C-98362ACDA2A6}" type="slidenum">
              <a:rPr lang="en-ZW" smtClean="0"/>
              <a:t>‹#›</a:t>
            </a:fld>
            <a:endParaRPr lang="en-ZW"/>
          </a:p>
        </p:txBody>
      </p:sp>
    </p:spTree>
    <p:extLst>
      <p:ext uri="{BB962C8B-B14F-4D97-AF65-F5344CB8AC3E}">
        <p14:creationId xmlns:p14="http://schemas.microsoft.com/office/powerpoint/2010/main" val="193599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8CACA9-E879-405C-BD20-1C9DD82B1A26}" type="datetimeFigureOut">
              <a:rPr lang="en-ZW" smtClean="0"/>
              <a:t>13/7/2022</a:t>
            </a:fld>
            <a:endParaRPr lang="en-ZW"/>
          </a:p>
        </p:txBody>
      </p:sp>
      <p:sp>
        <p:nvSpPr>
          <p:cNvPr id="5" name="Footer Placeholder 4"/>
          <p:cNvSpPr>
            <a:spLocks noGrp="1"/>
          </p:cNvSpPr>
          <p:nvPr>
            <p:ph type="ftr" sz="quarter" idx="11"/>
          </p:nvPr>
        </p:nvSpPr>
        <p:spPr/>
        <p:txBody>
          <a:bodyPr/>
          <a:lstStyle/>
          <a:p>
            <a:endParaRPr lang="en-ZW"/>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CD0E9A7-FB90-4D61-B33C-98362ACDA2A6}" type="slidenum">
              <a:rPr lang="en-ZW" smtClean="0"/>
              <a:t>‹#›</a:t>
            </a:fld>
            <a:endParaRPr lang="en-ZW"/>
          </a:p>
        </p:txBody>
      </p:sp>
    </p:spTree>
    <p:extLst>
      <p:ext uri="{BB962C8B-B14F-4D97-AF65-F5344CB8AC3E}">
        <p14:creationId xmlns:p14="http://schemas.microsoft.com/office/powerpoint/2010/main" val="3057662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8CACA9-E879-405C-BD20-1C9DD82B1A26}" type="datetimeFigureOut">
              <a:rPr lang="en-ZW" smtClean="0"/>
              <a:t>13/7/2022</a:t>
            </a:fld>
            <a:endParaRPr lang="en-ZW"/>
          </a:p>
        </p:txBody>
      </p:sp>
      <p:sp>
        <p:nvSpPr>
          <p:cNvPr id="5" name="Footer Placeholder 4"/>
          <p:cNvSpPr>
            <a:spLocks noGrp="1"/>
          </p:cNvSpPr>
          <p:nvPr>
            <p:ph type="ftr" sz="quarter" idx="11"/>
          </p:nvPr>
        </p:nvSpPr>
        <p:spPr/>
        <p:txBody>
          <a:bodyPr/>
          <a:lstStyle/>
          <a:p>
            <a:endParaRPr lang="en-ZW"/>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CD0E9A7-FB90-4D61-B33C-98362ACDA2A6}" type="slidenum">
              <a:rPr lang="en-ZW" smtClean="0"/>
              <a:t>‹#›</a:t>
            </a:fld>
            <a:endParaRPr lang="en-ZW"/>
          </a:p>
        </p:txBody>
      </p:sp>
    </p:spTree>
    <p:extLst>
      <p:ext uri="{BB962C8B-B14F-4D97-AF65-F5344CB8AC3E}">
        <p14:creationId xmlns:p14="http://schemas.microsoft.com/office/powerpoint/2010/main" val="1204719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8CACA9-E879-405C-BD20-1C9DD82B1A26}" type="datetimeFigureOut">
              <a:rPr lang="en-ZW" smtClean="0"/>
              <a:t>13/7/2022</a:t>
            </a:fld>
            <a:endParaRPr lang="en-ZW"/>
          </a:p>
        </p:txBody>
      </p:sp>
      <p:sp>
        <p:nvSpPr>
          <p:cNvPr id="5" name="Footer Placeholder 4"/>
          <p:cNvSpPr>
            <a:spLocks noGrp="1"/>
          </p:cNvSpPr>
          <p:nvPr>
            <p:ph type="ftr" sz="quarter" idx="11"/>
          </p:nvPr>
        </p:nvSpPr>
        <p:spPr/>
        <p:txBody>
          <a:bodyPr/>
          <a:lstStyle/>
          <a:p>
            <a:endParaRPr lang="en-ZW"/>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CD0E9A7-FB90-4D61-B33C-98362ACDA2A6}" type="slidenum">
              <a:rPr lang="en-ZW" smtClean="0"/>
              <a:t>‹#›</a:t>
            </a:fld>
            <a:endParaRPr lang="en-ZW"/>
          </a:p>
        </p:txBody>
      </p:sp>
    </p:spTree>
    <p:extLst>
      <p:ext uri="{BB962C8B-B14F-4D97-AF65-F5344CB8AC3E}">
        <p14:creationId xmlns:p14="http://schemas.microsoft.com/office/powerpoint/2010/main" val="1150531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E8CACA9-E879-405C-BD20-1C9DD82B1A26}" type="datetimeFigureOut">
              <a:rPr lang="en-ZW" smtClean="0"/>
              <a:t>13/7/2022</a:t>
            </a:fld>
            <a:endParaRPr lang="en-ZW"/>
          </a:p>
        </p:txBody>
      </p:sp>
      <p:sp>
        <p:nvSpPr>
          <p:cNvPr id="5" name="Footer Placeholder 4"/>
          <p:cNvSpPr>
            <a:spLocks noGrp="1"/>
          </p:cNvSpPr>
          <p:nvPr>
            <p:ph type="ftr" sz="quarter" idx="11"/>
          </p:nvPr>
        </p:nvSpPr>
        <p:spPr/>
        <p:txBody>
          <a:bodyPr/>
          <a:lstStyle/>
          <a:p>
            <a:endParaRPr lang="en-ZW"/>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CD0E9A7-FB90-4D61-B33C-98362ACDA2A6}" type="slidenum">
              <a:rPr lang="en-ZW" smtClean="0"/>
              <a:t>‹#›</a:t>
            </a:fld>
            <a:endParaRPr lang="en-ZW"/>
          </a:p>
        </p:txBody>
      </p:sp>
    </p:spTree>
    <p:extLst>
      <p:ext uri="{BB962C8B-B14F-4D97-AF65-F5344CB8AC3E}">
        <p14:creationId xmlns:p14="http://schemas.microsoft.com/office/powerpoint/2010/main" val="1389917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8CACA9-E879-405C-BD20-1C9DD82B1A26}" type="datetimeFigureOut">
              <a:rPr lang="en-ZW" smtClean="0"/>
              <a:t>13/7/2022</a:t>
            </a:fld>
            <a:endParaRPr lang="en-ZW"/>
          </a:p>
        </p:txBody>
      </p:sp>
      <p:sp>
        <p:nvSpPr>
          <p:cNvPr id="6" name="Footer Placeholder 5"/>
          <p:cNvSpPr>
            <a:spLocks noGrp="1"/>
          </p:cNvSpPr>
          <p:nvPr>
            <p:ph type="ftr" sz="quarter" idx="11"/>
          </p:nvPr>
        </p:nvSpPr>
        <p:spPr/>
        <p:txBody>
          <a:bodyPr/>
          <a:lstStyle/>
          <a:p>
            <a:endParaRPr lang="en-ZW"/>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CD0E9A7-FB90-4D61-B33C-98362ACDA2A6}" type="slidenum">
              <a:rPr lang="en-ZW" smtClean="0"/>
              <a:t>‹#›</a:t>
            </a:fld>
            <a:endParaRPr lang="en-ZW"/>
          </a:p>
        </p:txBody>
      </p:sp>
    </p:spTree>
    <p:extLst>
      <p:ext uri="{BB962C8B-B14F-4D97-AF65-F5344CB8AC3E}">
        <p14:creationId xmlns:p14="http://schemas.microsoft.com/office/powerpoint/2010/main" val="886085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8CACA9-E879-405C-BD20-1C9DD82B1A26}" type="datetimeFigureOut">
              <a:rPr lang="en-ZW" smtClean="0"/>
              <a:t>13/7/2022</a:t>
            </a:fld>
            <a:endParaRPr lang="en-ZW"/>
          </a:p>
        </p:txBody>
      </p:sp>
      <p:sp>
        <p:nvSpPr>
          <p:cNvPr id="8" name="Footer Placeholder 7"/>
          <p:cNvSpPr>
            <a:spLocks noGrp="1"/>
          </p:cNvSpPr>
          <p:nvPr>
            <p:ph type="ftr" sz="quarter" idx="11"/>
          </p:nvPr>
        </p:nvSpPr>
        <p:spPr/>
        <p:txBody>
          <a:bodyPr/>
          <a:lstStyle/>
          <a:p>
            <a:endParaRPr lang="en-ZW"/>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CD0E9A7-FB90-4D61-B33C-98362ACDA2A6}" type="slidenum">
              <a:rPr lang="en-ZW" smtClean="0"/>
              <a:t>‹#›</a:t>
            </a:fld>
            <a:endParaRPr lang="en-ZW"/>
          </a:p>
        </p:txBody>
      </p:sp>
    </p:spTree>
    <p:extLst>
      <p:ext uri="{BB962C8B-B14F-4D97-AF65-F5344CB8AC3E}">
        <p14:creationId xmlns:p14="http://schemas.microsoft.com/office/powerpoint/2010/main" val="323345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8CACA9-E879-405C-BD20-1C9DD82B1A26}" type="datetimeFigureOut">
              <a:rPr lang="en-ZW" smtClean="0"/>
              <a:t>13/7/2022</a:t>
            </a:fld>
            <a:endParaRPr lang="en-ZW"/>
          </a:p>
        </p:txBody>
      </p:sp>
      <p:sp>
        <p:nvSpPr>
          <p:cNvPr id="4" name="Footer Placeholder 3"/>
          <p:cNvSpPr>
            <a:spLocks noGrp="1"/>
          </p:cNvSpPr>
          <p:nvPr>
            <p:ph type="ftr" sz="quarter" idx="11"/>
          </p:nvPr>
        </p:nvSpPr>
        <p:spPr/>
        <p:txBody>
          <a:bodyPr/>
          <a:lstStyle/>
          <a:p>
            <a:endParaRPr lang="en-ZW"/>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CD0E9A7-FB90-4D61-B33C-98362ACDA2A6}" type="slidenum">
              <a:rPr lang="en-ZW" smtClean="0"/>
              <a:t>‹#›</a:t>
            </a:fld>
            <a:endParaRPr lang="en-ZW"/>
          </a:p>
        </p:txBody>
      </p:sp>
    </p:spTree>
    <p:extLst>
      <p:ext uri="{BB962C8B-B14F-4D97-AF65-F5344CB8AC3E}">
        <p14:creationId xmlns:p14="http://schemas.microsoft.com/office/powerpoint/2010/main" val="1753155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8CACA9-E879-405C-BD20-1C9DD82B1A26}" type="datetimeFigureOut">
              <a:rPr lang="en-ZW" smtClean="0"/>
              <a:t>13/7/2022</a:t>
            </a:fld>
            <a:endParaRPr lang="en-ZW"/>
          </a:p>
        </p:txBody>
      </p:sp>
      <p:sp>
        <p:nvSpPr>
          <p:cNvPr id="3" name="Footer Placeholder 2"/>
          <p:cNvSpPr>
            <a:spLocks noGrp="1"/>
          </p:cNvSpPr>
          <p:nvPr>
            <p:ph type="ftr" sz="quarter" idx="11"/>
          </p:nvPr>
        </p:nvSpPr>
        <p:spPr/>
        <p:txBody>
          <a:bodyPr/>
          <a:lstStyle/>
          <a:p>
            <a:endParaRPr lang="en-ZW"/>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CD0E9A7-FB90-4D61-B33C-98362ACDA2A6}" type="slidenum">
              <a:rPr lang="en-ZW" smtClean="0"/>
              <a:t>‹#›</a:t>
            </a:fld>
            <a:endParaRPr lang="en-ZW"/>
          </a:p>
        </p:txBody>
      </p:sp>
    </p:spTree>
    <p:extLst>
      <p:ext uri="{BB962C8B-B14F-4D97-AF65-F5344CB8AC3E}">
        <p14:creationId xmlns:p14="http://schemas.microsoft.com/office/powerpoint/2010/main" val="1141096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E8CACA9-E879-405C-BD20-1C9DD82B1A26}" type="datetimeFigureOut">
              <a:rPr lang="en-ZW" smtClean="0"/>
              <a:t>13/7/2022</a:t>
            </a:fld>
            <a:endParaRPr lang="en-ZW"/>
          </a:p>
        </p:txBody>
      </p:sp>
      <p:sp>
        <p:nvSpPr>
          <p:cNvPr id="6" name="Footer Placeholder 5"/>
          <p:cNvSpPr>
            <a:spLocks noGrp="1"/>
          </p:cNvSpPr>
          <p:nvPr>
            <p:ph type="ftr" sz="quarter" idx="11"/>
          </p:nvPr>
        </p:nvSpPr>
        <p:spPr/>
        <p:txBody>
          <a:bodyPr/>
          <a:lstStyle/>
          <a:p>
            <a:endParaRPr lang="en-ZW"/>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CD0E9A7-FB90-4D61-B33C-98362ACDA2A6}" type="slidenum">
              <a:rPr lang="en-ZW" smtClean="0"/>
              <a:t>‹#›</a:t>
            </a:fld>
            <a:endParaRPr lang="en-ZW"/>
          </a:p>
        </p:txBody>
      </p:sp>
    </p:spTree>
    <p:extLst>
      <p:ext uri="{BB962C8B-B14F-4D97-AF65-F5344CB8AC3E}">
        <p14:creationId xmlns:p14="http://schemas.microsoft.com/office/powerpoint/2010/main" val="2056659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E8CACA9-E879-405C-BD20-1C9DD82B1A26}" type="datetimeFigureOut">
              <a:rPr lang="en-ZW" smtClean="0"/>
              <a:t>13/7/2022</a:t>
            </a:fld>
            <a:endParaRPr lang="en-ZW"/>
          </a:p>
        </p:txBody>
      </p:sp>
      <p:sp>
        <p:nvSpPr>
          <p:cNvPr id="6" name="Footer Placeholder 5"/>
          <p:cNvSpPr>
            <a:spLocks noGrp="1"/>
          </p:cNvSpPr>
          <p:nvPr>
            <p:ph type="ftr" sz="quarter" idx="11"/>
          </p:nvPr>
        </p:nvSpPr>
        <p:spPr/>
        <p:txBody>
          <a:bodyPr/>
          <a:lstStyle/>
          <a:p>
            <a:endParaRPr lang="en-ZW"/>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CD0E9A7-FB90-4D61-B33C-98362ACDA2A6}" type="slidenum">
              <a:rPr lang="en-ZW" smtClean="0"/>
              <a:t>‹#›</a:t>
            </a:fld>
            <a:endParaRPr lang="en-ZW"/>
          </a:p>
        </p:txBody>
      </p:sp>
    </p:spTree>
    <p:extLst>
      <p:ext uri="{BB962C8B-B14F-4D97-AF65-F5344CB8AC3E}">
        <p14:creationId xmlns:p14="http://schemas.microsoft.com/office/powerpoint/2010/main" val="1047530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E8CACA9-E879-405C-BD20-1C9DD82B1A26}" type="datetimeFigureOut">
              <a:rPr lang="en-ZW" smtClean="0"/>
              <a:t>13/7/2022</a:t>
            </a:fld>
            <a:endParaRPr lang="en-ZW"/>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ZW"/>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CD0E9A7-FB90-4D61-B33C-98362ACDA2A6}" type="slidenum">
              <a:rPr lang="en-ZW" smtClean="0"/>
              <a:t>‹#›</a:t>
            </a:fld>
            <a:endParaRPr lang="en-ZW"/>
          </a:p>
        </p:txBody>
      </p:sp>
    </p:spTree>
    <p:extLst>
      <p:ext uri="{BB962C8B-B14F-4D97-AF65-F5344CB8AC3E}">
        <p14:creationId xmlns:p14="http://schemas.microsoft.com/office/powerpoint/2010/main" val="90249956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3509963"/>
          </a:xfrm>
        </p:spPr>
        <p:txBody>
          <a:bodyPr>
            <a:normAutofit/>
          </a:bodyPr>
          <a:lstStyle/>
          <a:p>
            <a:pPr algn="ctr"/>
            <a:r>
              <a:rPr lang="en-ZW" sz="4400" dirty="0" smtClean="0">
                <a:solidFill>
                  <a:srgbClr val="002060"/>
                </a:solidFill>
                <a:latin typeface="Arial Black" panose="020B0A04020102020204" pitchFamily="34" charset="0"/>
              </a:rPr>
              <a:t>The protection against the sexual abuse of minors and vulnerable adults, and how to deal with </a:t>
            </a:r>
            <a:r>
              <a:rPr lang="en-ZW" sz="4400" smtClean="0">
                <a:solidFill>
                  <a:srgbClr val="002060"/>
                </a:solidFill>
                <a:latin typeface="Arial Black" panose="020B0A04020102020204" pitchFamily="34" charset="0"/>
              </a:rPr>
              <a:t>processes</a:t>
            </a:r>
            <a:r>
              <a:rPr lang="en-ZW" sz="4400">
                <a:solidFill>
                  <a:srgbClr val="002060"/>
                </a:solidFill>
                <a:latin typeface="Arial Black" panose="020B0A04020102020204" pitchFamily="34" charset="0"/>
              </a:rPr>
              <a:t> </a:t>
            </a:r>
            <a:r>
              <a:rPr lang="en-ZW" sz="4400" smtClean="0">
                <a:solidFill>
                  <a:srgbClr val="002060"/>
                </a:solidFill>
                <a:latin typeface="Arial Black" panose="020B0A04020102020204" pitchFamily="34" charset="0"/>
              </a:rPr>
              <a:t>of prevention</a:t>
            </a:r>
            <a:r>
              <a:rPr lang="en-ZW" sz="4400" dirty="0" smtClean="0">
                <a:solidFill>
                  <a:srgbClr val="002060"/>
                </a:solidFill>
                <a:latin typeface="Arial Black" panose="020B0A04020102020204" pitchFamily="34" charset="0"/>
              </a:rPr>
              <a:t>.</a:t>
            </a:r>
            <a:endParaRPr lang="en-ZW" sz="4400" dirty="0">
              <a:solidFill>
                <a:srgbClr val="002060"/>
              </a:solidFill>
              <a:latin typeface="Arial Black" panose="020B0A04020102020204" pitchFamily="34" charset="0"/>
            </a:endParaRPr>
          </a:p>
        </p:txBody>
      </p:sp>
      <p:sp>
        <p:nvSpPr>
          <p:cNvPr id="3" name="Subtitle 2"/>
          <p:cNvSpPr>
            <a:spLocks noGrp="1"/>
          </p:cNvSpPr>
          <p:nvPr>
            <p:ph type="subTitle" idx="1"/>
          </p:nvPr>
        </p:nvSpPr>
        <p:spPr>
          <a:xfrm>
            <a:off x="1524000" y="3509963"/>
            <a:ext cx="9144000" cy="1655762"/>
          </a:xfrm>
        </p:spPr>
        <p:style>
          <a:lnRef idx="2">
            <a:schemeClr val="accent2"/>
          </a:lnRef>
          <a:fillRef idx="1">
            <a:schemeClr val="lt1"/>
          </a:fillRef>
          <a:effectRef idx="0">
            <a:schemeClr val="accent2"/>
          </a:effectRef>
          <a:fontRef idx="minor">
            <a:schemeClr val="dk1"/>
          </a:fontRef>
        </p:style>
        <p:txBody>
          <a:bodyPr/>
          <a:lstStyle/>
          <a:p>
            <a:endParaRPr lang="en-ZW" dirty="0" smtClean="0"/>
          </a:p>
          <a:p>
            <a:r>
              <a:rPr lang="en-ZW" sz="4000" dirty="0" smtClean="0"/>
              <a:t>Fr. Gideon </a:t>
            </a:r>
            <a:r>
              <a:rPr lang="en-ZW" sz="4000" dirty="0" err="1" smtClean="0"/>
              <a:t>Sidinga</a:t>
            </a:r>
            <a:r>
              <a:rPr lang="en-ZW" sz="4000" dirty="0" smtClean="0"/>
              <a:t> </a:t>
            </a:r>
            <a:r>
              <a:rPr lang="it-IT" sz="3600" dirty="0"/>
              <a:t>CSsR</a:t>
            </a:r>
            <a:endParaRPr lang="en-ZW" sz="3600" dirty="0"/>
          </a:p>
        </p:txBody>
      </p:sp>
    </p:spTree>
    <p:extLst>
      <p:ext uri="{BB962C8B-B14F-4D97-AF65-F5344CB8AC3E}">
        <p14:creationId xmlns:p14="http://schemas.microsoft.com/office/powerpoint/2010/main" val="1927179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278" y="0"/>
            <a:ext cx="12019721" cy="1905000"/>
          </a:xfrm>
        </p:spPr>
        <p:style>
          <a:lnRef idx="2">
            <a:schemeClr val="accent2"/>
          </a:lnRef>
          <a:fillRef idx="1">
            <a:schemeClr val="lt1"/>
          </a:fillRef>
          <a:effectRef idx="0">
            <a:schemeClr val="accent2"/>
          </a:effectRef>
          <a:fontRef idx="minor">
            <a:schemeClr val="dk1"/>
          </a:fontRef>
        </p:style>
        <p:txBody>
          <a:bodyPr>
            <a:noAutofit/>
          </a:bodyPr>
          <a:lstStyle/>
          <a:p>
            <a:r>
              <a:rPr lang="en-US" b="1" dirty="0">
                <a:solidFill>
                  <a:srgbClr val="7030A0"/>
                </a:solidFill>
              </a:rPr>
              <a:t>What is a </a:t>
            </a:r>
            <a:r>
              <a:rPr lang="en-US" b="1" dirty="0" smtClean="0">
                <a:solidFill>
                  <a:srgbClr val="7030A0"/>
                </a:solidFill>
              </a:rPr>
              <a:t>child safeguarding/ </a:t>
            </a:r>
            <a:r>
              <a:rPr lang="en-US" b="1" dirty="0">
                <a:solidFill>
                  <a:srgbClr val="7030A0"/>
                </a:solidFill>
              </a:rPr>
              <a:t>protection policy (CPP) and why do we need it?</a:t>
            </a:r>
            <a:endParaRPr lang="en-ZW" dirty="0">
              <a:solidFill>
                <a:srgbClr val="7030A0"/>
              </a:solidFill>
            </a:endParaRPr>
          </a:p>
        </p:txBody>
      </p:sp>
      <p:sp>
        <p:nvSpPr>
          <p:cNvPr id="3" name="Content Placeholder 2"/>
          <p:cNvSpPr>
            <a:spLocks noGrp="1"/>
          </p:cNvSpPr>
          <p:nvPr>
            <p:ph idx="1"/>
          </p:nvPr>
        </p:nvSpPr>
        <p:spPr>
          <a:xfrm>
            <a:off x="172278" y="2133600"/>
            <a:ext cx="12019722" cy="4724400"/>
          </a:xfrm>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en-US" sz="2800" dirty="0">
                <a:latin typeface="Arial Black" panose="020B0A04020102020204" pitchFamily="34" charset="0"/>
              </a:rPr>
              <a:t>A child protection policy describes:</a:t>
            </a:r>
          </a:p>
          <a:p>
            <a:r>
              <a:rPr lang="en-US" sz="2800" dirty="0">
                <a:latin typeface="Arial Black" panose="020B0A04020102020204" pitchFamily="34" charset="0"/>
              </a:rPr>
              <a:t>the safeguarding measures that are in place to protect children</a:t>
            </a:r>
          </a:p>
          <a:p>
            <a:r>
              <a:rPr lang="en-US" sz="2800" dirty="0">
                <a:latin typeface="Arial Black" panose="020B0A04020102020204" pitchFamily="34" charset="0"/>
              </a:rPr>
              <a:t>the rules on how to behave when working directly with them</a:t>
            </a:r>
          </a:p>
          <a:p>
            <a:r>
              <a:rPr lang="en-US" sz="2800" dirty="0">
                <a:latin typeface="Arial Black" panose="020B0A04020102020204" pitchFamily="34" charset="0"/>
              </a:rPr>
              <a:t>how to protect children from abuse and harm</a:t>
            </a:r>
          </a:p>
          <a:p>
            <a:r>
              <a:rPr lang="en-US" sz="2800" dirty="0">
                <a:latin typeface="Arial Black" panose="020B0A04020102020204" pitchFamily="34" charset="0"/>
              </a:rPr>
              <a:t>who to report to if any issues arise</a:t>
            </a:r>
          </a:p>
          <a:p>
            <a:r>
              <a:rPr lang="en-US" sz="2800" dirty="0">
                <a:latin typeface="Arial Black" panose="020B0A04020102020204" pitchFamily="34" charset="0"/>
              </a:rPr>
              <a:t>how to respond to the situation in an appropriate manner.</a:t>
            </a:r>
          </a:p>
        </p:txBody>
      </p:sp>
    </p:spTree>
    <p:extLst>
      <p:ext uri="{BB962C8B-B14F-4D97-AF65-F5344CB8AC3E}">
        <p14:creationId xmlns:p14="http://schemas.microsoft.com/office/powerpoint/2010/main" val="2733820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12192000" cy="6858000"/>
          </a:xfrm>
        </p:spPr>
        <p:style>
          <a:lnRef idx="2">
            <a:schemeClr val="accent2"/>
          </a:lnRef>
          <a:fillRef idx="1">
            <a:schemeClr val="lt1"/>
          </a:fillRef>
          <a:effectRef idx="0">
            <a:schemeClr val="accent2"/>
          </a:effectRef>
          <a:fontRef idx="minor">
            <a:schemeClr val="dk1"/>
          </a:fontRef>
        </p:style>
        <p:txBody>
          <a:bodyPr>
            <a:normAutofit/>
          </a:bodyPr>
          <a:lstStyle/>
          <a:p>
            <a:r>
              <a:rPr lang="en-US" sz="3600" dirty="0">
                <a:solidFill>
                  <a:srgbClr val="7030A0"/>
                </a:solidFill>
                <a:latin typeface="Arial Black" panose="020B0A04020102020204" pitchFamily="34" charset="0"/>
              </a:rPr>
              <a:t>Such a policy gives children/young people and parents useful information about how </a:t>
            </a:r>
            <a:r>
              <a:rPr lang="en-US" sz="3600" dirty="0" smtClean="0">
                <a:solidFill>
                  <a:srgbClr val="7030A0"/>
                </a:solidFill>
                <a:latin typeface="Arial Black" panose="020B0A04020102020204" pitchFamily="34" charset="0"/>
              </a:rPr>
              <a:t>an institution </a:t>
            </a:r>
            <a:r>
              <a:rPr lang="en-US" sz="3600" dirty="0">
                <a:solidFill>
                  <a:srgbClr val="7030A0"/>
                </a:solidFill>
                <a:latin typeface="Arial Black" panose="020B0A04020102020204" pitchFamily="34" charset="0"/>
              </a:rPr>
              <a:t>will handle these issues, guides all its employees in their daily work and makes the </a:t>
            </a:r>
            <a:r>
              <a:rPr lang="en-US" sz="3600" dirty="0" smtClean="0">
                <a:solidFill>
                  <a:srgbClr val="7030A0"/>
                </a:solidFill>
                <a:latin typeface="Arial Black" panose="020B0A04020102020204" pitchFamily="34" charset="0"/>
              </a:rPr>
              <a:t>institution </a:t>
            </a:r>
            <a:r>
              <a:rPr lang="en-US" sz="3600" dirty="0">
                <a:solidFill>
                  <a:srgbClr val="7030A0"/>
                </a:solidFill>
                <a:latin typeface="Arial Black" panose="020B0A04020102020204" pitchFamily="34" charset="0"/>
              </a:rPr>
              <a:t>accountable.</a:t>
            </a:r>
          </a:p>
          <a:p>
            <a:r>
              <a:rPr lang="en-US" sz="3600" dirty="0">
                <a:latin typeface="Arial Black" panose="020B0A04020102020204" pitchFamily="34" charset="0"/>
              </a:rPr>
              <a:t>It also protects the staff, including volunteers and trainees. </a:t>
            </a:r>
            <a:endParaRPr lang="en-US" sz="3600" dirty="0" smtClean="0">
              <a:latin typeface="Arial Black" panose="020B0A04020102020204" pitchFamily="34" charset="0"/>
            </a:endParaRPr>
          </a:p>
          <a:p>
            <a:r>
              <a:rPr lang="en-US" sz="3600" dirty="0" smtClean="0">
                <a:latin typeface="Arial Black" panose="020B0A04020102020204" pitchFamily="34" charset="0"/>
              </a:rPr>
              <a:t>It </a:t>
            </a:r>
            <a:r>
              <a:rPr lang="en-US" sz="3600" dirty="0">
                <a:latin typeface="Arial Black" panose="020B0A04020102020204" pitchFamily="34" charset="0"/>
              </a:rPr>
              <a:t>must be publicly available (on the </a:t>
            </a:r>
            <a:r>
              <a:rPr lang="en-US" sz="3600" dirty="0" smtClean="0">
                <a:latin typeface="Arial Black" panose="020B0A04020102020204" pitchFamily="34" charset="0"/>
              </a:rPr>
              <a:t>institution’s </a:t>
            </a:r>
            <a:r>
              <a:rPr lang="en-US" sz="3600" dirty="0">
                <a:latin typeface="Arial Black" panose="020B0A04020102020204" pitchFamily="34" charset="0"/>
              </a:rPr>
              <a:t>website), clearly written and accessible and endorsed by all employees </a:t>
            </a:r>
            <a:r>
              <a:rPr lang="en-US" sz="3600" dirty="0" smtClean="0">
                <a:latin typeface="Arial Black" panose="020B0A04020102020204" pitchFamily="34" charset="0"/>
              </a:rPr>
              <a:t>and </a:t>
            </a:r>
            <a:r>
              <a:rPr lang="en-ZW" sz="3600" dirty="0" smtClean="0">
                <a:latin typeface="Arial Black" panose="020B0A04020102020204" pitchFamily="34" charset="0"/>
              </a:rPr>
              <a:t>management</a:t>
            </a:r>
            <a:endParaRPr lang="en-US" sz="3600" dirty="0">
              <a:latin typeface="Arial Black" panose="020B0A04020102020204" pitchFamily="34" charset="0"/>
            </a:endParaRPr>
          </a:p>
        </p:txBody>
      </p:sp>
    </p:spTree>
    <p:extLst>
      <p:ext uri="{BB962C8B-B14F-4D97-AF65-F5344CB8AC3E}">
        <p14:creationId xmlns:p14="http://schemas.microsoft.com/office/powerpoint/2010/main" val="1342107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57,346 Question Answer Photos - Free &amp; Royalty-Free Stock Photos from  Dreams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9418" y="834396"/>
            <a:ext cx="7620000" cy="507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880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6496" y="5777948"/>
            <a:ext cx="6400801" cy="1080052"/>
          </a:xfrm>
        </p:spPr>
        <p:txBody>
          <a:bodyPr>
            <a:noAutofit/>
          </a:bodyPr>
          <a:lstStyle/>
          <a:p>
            <a:pPr algn="ctr"/>
            <a:r>
              <a:rPr lang="en-ZW" sz="6600" dirty="0" smtClean="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THANK YOU!</a:t>
            </a:r>
            <a:endParaRPr lang="en-ZW" sz="660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endParaRPr>
          </a:p>
        </p:txBody>
      </p:sp>
      <p:pic>
        <p:nvPicPr>
          <p:cNvPr id="6146" name="Picture 2" descr="August 1: ST. ALPHONSUS MARIA LIGUORI. Doctor Of The Church. Founder Of The  Redemptorists. Patron Of Moral Theologians. - Catholics Striving For  Holi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6497" y="0"/>
            <a:ext cx="6400800" cy="5777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864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1235676"/>
          </a:xfrm>
        </p:spPr>
        <p:style>
          <a:lnRef idx="2">
            <a:schemeClr val="accent2"/>
          </a:lnRef>
          <a:fillRef idx="1">
            <a:schemeClr val="lt1"/>
          </a:fillRef>
          <a:effectRef idx="0">
            <a:schemeClr val="accent2"/>
          </a:effectRef>
          <a:fontRef idx="minor">
            <a:schemeClr val="dk1"/>
          </a:fontRef>
        </p:style>
        <p:txBody>
          <a:bodyPr>
            <a:normAutofit/>
          </a:bodyPr>
          <a:lstStyle/>
          <a:p>
            <a:r>
              <a:rPr lang="en-ZW" dirty="0">
                <a:latin typeface="Arial Black" panose="020B0A04020102020204" pitchFamily="34" charset="0"/>
              </a:rPr>
              <a:t>Protection against the sexual abuse of minors and vulnerable adults</a:t>
            </a:r>
            <a:endParaRPr lang="en-ZW" dirty="0"/>
          </a:p>
        </p:txBody>
      </p:sp>
      <p:sp>
        <p:nvSpPr>
          <p:cNvPr id="3" name="Content Placeholder 2"/>
          <p:cNvSpPr>
            <a:spLocks noGrp="1"/>
          </p:cNvSpPr>
          <p:nvPr>
            <p:ph idx="1"/>
          </p:nvPr>
        </p:nvSpPr>
        <p:spPr>
          <a:xfrm>
            <a:off x="0" y="1235676"/>
            <a:ext cx="6029325" cy="5622324"/>
          </a:xfrm>
        </p:spPr>
        <p:style>
          <a:lnRef idx="2">
            <a:schemeClr val="accent2"/>
          </a:lnRef>
          <a:fillRef idx="1">
            <a:schemeClr val="lt1"/>
          </a:fillRef>
          <a:effectRef idx="0">
            <a:schemeClr val="accent2"/>
          </a:effectRef>
          <a:fontRef idx="minor">
            <a:schemeClr val="dk1"/>
          </a:fontRef>
        </p:style>
        <p:txBody>
          <a:bodyPr>
            <a:normAutofit/>
          </a:bodyPr>
          <a:lstStyle/>
          <a:p>
            <a:pPr marL="342900" indent="-342900">
              <a:buFont typeface="Wingdings" panose="05000000000000000000" pitchFamily="2" charset="2"/>
              <a:buChar char="Ø"/>
            </a:pPr>
            <a:r>
              <a:rPr lang="en-ZW" dirty="0">
                <a:solidFill>
                  <a:srgbClr val="0070C0"/>
                </a:solidFill>
                <a:latin typeface="Arial Black" panose="020B0A04020102020204" pitchFamily="34" charset="0"/>
              </a:rPr>
              <a:t>A holistic protection of minors and vulnerable adults should take the systems in this diagram seriously. </a:t>
            </a:r>
          </a:p>
          <a:p>
            <a:pPr marL="342900" indent="-342900">
              <a:buFont typeface="Wingdings" panose="05000000000000000000" pitchFamily="2" charset="2"/>
              <a:buChar char="Ø"/>
            </a:pPr>
            <a:r>
              <a:rPr lang="en-ZW" dirty="0">
                <a:latin typeface="Arial Black" panose="020B0A04020102020204" pitchFamily="34" charset="0"/>
              </a:rPr>
              <a:t>All the players in the diagram are responsible to either protect/ safeguard children and vulnerable adults from sexual abuse or they can be perpetrators in covering up or in creating systems which help in perpetuating more abuses.</a:t>
            </a:r>
          </a:p>
          <a:p>
            <a:pPr marL="342900" indent="-342900">
              <a:buFont typeface="Wingdings" panose="05000000000000000000" pitchFamily="2" charset="2"/>
              <a:buChar char="Ø"/>
            </a:pPr>
            <a:r>
              <a:rPr lang="en-ZW" dirty="0">
                <a:solidFill>
                  <a:srgbClr val="7030A0"/>
                </a:solidFill>
                <a:latin typeface="Arial Black" panose="020B0A04020102020204" pitchFamily="34" charset="0"/>
              </a:rPr>
              <a:t>I am talking about </a:t>
            </a:r>
            <a:r>
              <a:rPr lang="en-ZW" dirty="0" smtClean="0">
                <a:solidFill>
                  <a:srgbClr val="7030A0"/>
                </a:solidFill>
                <a:latin typeface="Arial Black" panose="020B0A04020102020204" pitchFamily="34" charset="0"/>
              </a:rPr>
              <a:t>systems in various institutions including our institutions within the Church. </a:t>
            </a:r>
            <a:endParaRPr lang="en-ZW" dirty="0">
              <a:solidFill>
                <a:srgbClr val="7030A0"/>
              </a:solidFill>
              <a:latin typeface="Arial Black" panose="020B0A04020102020204" pitchFamily="34" charset="0"/>
            </a:endParaRPr>
          </a:p>
          <a:p>
            <a:pPr marL="342900" indent="-342900">
              <a:buFont typeface="Wingdings" panose="05000000000000000000" pitchFamily="2" charset="2"/>
              <a:buChar char="Ø"/>
            </a:pPr>
            <a:r>
              <a:rPr lang="en-ZW" dirty="0">
                <a:solidFill>
                  <a:srgbClr val="C00000"/>
                </a:solidFill>
                <a:latin typeface="Arial Black" panose="020B0A04020102020204" pitchFamily="34" charset="0"/>
              </a:rPr>
              <a:t>How can systems </a:t>
            </a:r>
            <a:r>
              <a:rPr lang="en-ZW" dirty="0" smtClean="0">
                <a:solidFill>
                  <a:srgbClr val="C00000"/>
                </a:solidFill>
                <a:latin typeface="Arial Black" panose="020B0A04020102020204" pitchFamily="34" charset="0"/>
              </a:rPr>
              <a:t> become </a:t>
            </a:r>
            <a:r>
              <a:rPr lang="en-ZW" dirty="0">
                <a:solidFill>
                  <a:srgbClr val="C00000"/>
                </a:solidFill>
                <a:latin typeface="Arial Black" panose="020B0A04020102020204" pitchFamily="34" charset="0"/>
              </a:rPr>
              <a:t>protective factors which help to prevent sexual abuses </a:t>
            </a:r>
            <a:r>
              <a:rPr lang="en-ZW" dirty="0" smtClean="0">
                <a:solidFill>
                  <a:srgbClr val="C00000"/>
                </a:solidFill>
                <a:latin typeface="Arial Black" panose="020B0A04020102020204" pitchFamily="34" charset="0"/>
              </a:rPr>
              <a:t>to happen or </a:t>
            </a:r>
            <a:r>
              <a:rPr lang="en-ZW" dirty="0">
                <a:solidFill>
                  <a:srgbClr val="C00000"/>
                </a:solidFill>
                <a:latin typeface="Arial Black" panose="020B0A04020102020204" pitchFamily="34" charset="0"/>
              </a:rPr>
              <a:t>how can systems in various institutions </a:t>
            </a:r>
            <a:r>
              <a:rPr lang="en-ZW" dirty="0" smtClean="0">
                <a:solidFill>
                  <a:srgbClr val="C00000"/>
                </a:solidFill>
                <a:latin typeface="Arial Black" panose="020B0A04020102020204" pitchFamily="34" charset="0"/>
              </a:rPr>
              <a:t>promote </a:t>
            </a:r>
            <a:r>
              <a:rPr lang="en-ZW" dirty="0">
                <a:solidFill>
                  <a:srgbClr val="C00000"/>
                </a:solidFill>
                <a:latin typeface="Arial Black" panose="020B0A04020102020204" pitchFamily="34" charset="0"/>
              </a:rPr>
              <a:t>more </a:t>
            </a:r>
            <a:r>
              <a:rPr lang="en-ZW" dirty="0" smtClean="0">
                <a:solidFill>
                  <a:srgbClr val="C00000"/>
                </a:solidFill>
                <a:latin typeface="Arial Black" panose="020B0A04020102020204" pitchFamily="34" charset="0"/>
              </a:rPr>
              <a:t>sexual abuses to happen? </a:t>
            </a:r>
            <a:endParaRPr lang="en-ZW" dirty="0">
              <a:solidFill>
                <a:srgbClr val="C00000"/>
              </a:solidFill>
              <a:latin typeface="Arial Black" panose="020B0A04020102020204" pitchFamily="34" charset="0"/>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9325" y="1371600"/>
            <a:ext cx="6162675" cy="537617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9452919" y="2928552"/>
            <a:ext cx="1285102" cy="307777"/>
          </a:xfrm>
          <a:prstGeom prst="rect">
            <a:avLst/>
          </a:prstGeom>
          <a:noFill/>
        </p:spPr>
        <p:txBody>
          <a:bodyPr wrap="square" rtlCol="0">
            <a:spAutoFit/>
          </a:bodyPr>
          <a:lstStyle/>
          <a:p>
            <a:r>
              <a:rPr lang="en-ZW" sz="1400" b="1" dirty="0" smtClean="0"/>
              <a:t>Church</a:t>
            </a:r>
            <a:endParaRPr lang="en-ZW" sz="1400" b="1" dirty="0"/>
          </a:p>
        </p:txBody>
      </p:sp>
    </p:spTree>
    <p:extLst>
      <p:ext uri="{BB962C8B-B14F-4D97-AF65-F5344CB8AC3E}">
        <p14:creationId xmlns:p14="http://schemas.microsoft.com/office/powerpoint/2010/main" val="1820587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449" y="0"/>
            <a:ext cx="10548551" cy="1589902"/>
          </a:xfrm>
        </p:spPr>
        <p:txBody>
          <a:bodyPr>
            <a:normAutofit/>
          </a:bodyPr>
          <a:lstStyle/>
          <a:p>
            <a:r>
              <a:rPr lang="en-ZW" b="1" dirty="0" smtClean="0"/>
              <a:t>Risk assessment in Safeguarding minors and vulnerable adults from sexual abuse </a:t>
            </a:r>
            <a:endParaRPr lang="en-ZW" dirty="0"/>
          </a:p>
        </p:txBody>
      </p:sp>
      <p:sp>
        <p:nvSpPr>
          <p:cNvPr id="3" name="Content Placeholder 2"/>
          <p:cNvSpPr>
            <a:spLocks noGrp="1"/>
          </p:cNvSpPr>
          <p:nvPr>
            <p:ph idx="1"/>
          </p:nvPr>
        </p:nvSpPr>
        <p:spPr>
          <a:xfrm>
            <a:off x="179644" y="1589902"/>
            <a:ext cx="12012355" cy="5268097"/>
          </a:xfrm>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r>
              <a:rPr lang="en-ZW" sz="2800" b="1" dirty="0" smtClean="0">
                <a:solidFill>
                  <a:srgbClr val="C00000"/>
                </a:solidFill>
                <a:latin typeface="Arial Black" panose="020B0A04020102020204" pitchFamily="34" charset="0"/>
              </a:rPr>
              <a:t>What </a:t>
            </a:r>
            <a:r>
              <a:rPr lang="en-ZW" sz="2800" b="1" dirty="0">
                <a:solidFill>
                  <a:srgbClr val="C00000"/>
                </a:solidFill>
                <a:latin typeface="Arial Black" panose="020B0A04020102020204" pitchFamily="34" charset="0"/>
              </a:rPr>
              <a:t>are risk factors? </a:t>
            </a:r>
          </a:p>
          <a:p>
            <a:pPr marL="0" indent="0">
              <a:buNone/>
            </a:pPr>
            <a:endParaRPr lang="en-ZW" dirty="0"/>
          </a:p>
          <a:p>
            <a:r>
              <a:rPr lang="en-US" sz="2400" dirty="0">
                <a:latin typeface="Arial Black" panose="020B0A04020102020204" pitchFamily="34" charset="0"/>
              </a:rPr>
              <a:t>Risk factors are </a:t>
            </a:r>
            <a:r>
              <a:rPr lang="en-US" sz="2400" b="1" dirty="0">
                <a:latin typeface="Arial Black" panose="020B0A04020102020204" pitchFamily="34" charset="0"/>
              </a:rPr>
              <a:t>characteristics </a:t>
            </a:r>
            <a:r>
              <a:rPr lang="en-US" sz="2400" dirty="0">
                <a:latin typeface="Arial Black" panose="020B0A04020102020204" pitchFamily="34" charset="0"/>
              </a:rPr>
              <a:t>which are associated with an increased statistical risk of sexualized violence. </a:t>
            </a:r>
          </a:p>
          <a:p>
            <a:r>
              <a:rPr lang="en-US" sz="2400" dirty="0" smtClean="0">
                <a:latin typeface="Arial Black" panose="020B0A04020102020204" pitchFamily="34" charset="0"/>
              </a:rPr>
              <a:t>Risk </a:t>
            </a:r>
            <a:r>
              <a:rPr lang="en-US" sz="2400" dirty="0">
                <a:latin typeface="Arial Black" panose="020B0A04020102020204" pitchFamily="34" charset="0"/>
              </a:rPr>
              <a:t>factors for child maltreatment are the measurable circumstances, conditions or events that increase the probability that a family will have poor outcomes in the </a:t>
            </a:r>
            <a:r>
              <a:rPr lang="en-US" sz="2400" dirty="0" smtClean="0">
                <a:latin typeface="Arial Black" panose="020B0A04020102020204" pitchFamily="34" charset="0"/>
              </a:rPr>
              <a:t>future.</a:t>
            </a:r>
            <a:endParaRPr lang="en-US" sz="2400" dirty="0">
              <a:latin typeface="Arial Black" panose="020B0A04020102020204" pitchFamily="34" charset="0"/>
            </a:endParaRPr>
          </a:p>
          <a:p>
            <a:r>
              <a:rPr lang="en-US" sz="2400" dirty="0" smtClean="0">
                <a:latin typeface="Arial Black" panose="020B0A04020102020204" pitchFamily="34" charset="0"/>
              </a:rPr>
              <a:t>In </a:t>
            </a:r>
            <a:r>
              <a:rPr lang="en-US" sz="2400" dirty="0">
                <a:latin typeface="Arial Black" panose="020B0A04020102020204" pitchFamily="34" charset="0"/>
              </a:rPr>
              <a:t>the case of an </a:t>
            </a:r>
            <a:r>
              <a:rPr lang="en-US" sz="2400" b="1" dirty="0">
                <a:latin typeface="Arial Black" panose="020B0A04020102020204" pitchFamily="34" charset="0"/>
              </a:rPr>
              <a:t>accumulation </a:t>
            </a:r>
            <a:r>
              <a:rPr lang="en-US" sz="2400" dirty="0">
                <a:latin typeface="Arial Black" panose="020B0A04020102020204" pitchFamily="34" charset="0"/>
              </a:rPr>
              <a:t>of risk factors , there is an increased </a:t>
            </a:r>
            <a:r>
              <a:rPr lang="en-US" sz="2400" dirty="0" smtClean="0">
                <a:latin typeface="Arial Black" panose="020B0A04020102020204" pitchFamily="34" charset="0"/>
              </a:rPr>
              <a:t>likelihood </a:t>
            </a:r>
            <a:r>
              <a:rPr lang="en-US" sz="2400" dirty="0">
                <a:latin typeface="Arial Black" panose="020B0A04020102020204" pitchFamily="34" charset="0"/>
              </a:rPr>
              <a:t>of sexual abuse for </a:t>
            </a:r>
            <a:r>
              <a:rPr lang="en-US" sz="2400" dirty="0" smtClean="0">
                <a:latin typeface="Arial Black" panose="020B0A04020102020204" pitchFamily="34" charset="0"/>
              </a:rPr>
              <a:t>children. </a:t>
            </a:r>
            <a:endParaRPr lang="en-US" sz="2400" dirty="0">
              <a:latin typeface="Arial Black" panose="020B0A04020102020204" pitchFamily="34" charset="0"/>
            </a:endParaRPr>
          </a:p>
          <a:p>
            <a:pPr>
              <a:buFont typeface="Wingdings" panose="05000000000000000000" pitchFamily="2" charset="2"/>
              <a:buChar char="Ø"/>
            </a:pPr>
            <a:r>
              <a:rPr lang="en-US" sz="2400" dirty="0" smtClean="0">
                <a:latin typeface="Arial Black" panose="020B0A04020102020204" pitchFamily="34" charset="0"/>
              </a:rPr>
              <a:t> </a:t>
            </a:r>
            <a:r>
              <a:rPr lang="en-US" sz="2400" dirty="0">
                <a:latin typeface="Arial Black" panose="020B0A04020102020204" pitchFamily="34" charset="0"/>
              </a:rPr>
              <a:t>It does not mean that children will definitely be victims of sexual abuse! </a:t>
            </a:r>
            <a:r>
              <a:rPr lang="en-US" sz="2400" dirty="0" smtClean="0">
                <a:latin typeface="Arial Black" panose="020B0A04020102020204" pitchFamily="34" charset="0"/>
              </a:rPr>
              <a:t>But if risks are high that signals to the greater risk for children and vulnerable adults to be sexually abused.</a:t>
            </a:r>
            <a:endParaRPr lang="en-ZW" sz="2400" dirty="0">
              <a:latin typeface="Arial Black" panose="020B0A04020102020204" pitchFamily="34" charset="0"/>
            </a:endParaRPr>
          </a:p>
        </p:txBody>
      </p:sp>
    </p:spTree>
    <p:extLst>
      <p:ext uri="{BB962C8B-B14F-4D97-AF65-F5344CB8AC3E}">
        <p14:creationId xmlns:p14="http://schemas.microsoft.com/office/powerpoint/2010/main" val="1178997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54" y="0"/>
            <a:ext cx="12183761" cy="1037968"/>
          </a:xfrm>
        </p:spPr>
        <p:style>
          <a:lnRef idx="2">
            <a:schemeClr val="accent2"/>
          </a:lnRef>
          <a:fillRef idx="1">
            <a:schemeClr val="lt1"/>
          </a:fillRef>
          <a:effectRef idx="0">
            <a:schemeClr val="accent2"/>
          </a:effectRef>
          <a:fontRef idx="minor">
            <a:schemeClr val="dk1"/>
          </a:fontRef>
        </p:style>
        <p:txBody>
          <a:bodyPr>
            <a:normAutofit/>
          </a:bodyPr>
          <a:lstStyle/>
          <a:p>
            <a:r>
              <a:rPr lang="en-ZW" sz="2800" dirty="0" smtClean="0">
                <a:latin typeface="Arial Black" panose="020B0A04020102020204" pitchFamily="34" charset="0"/>
              </a:rPr>
              <a:t>How to come up with </a:t>
            </a:r>
            <a:r>
              <a:rPr lang="en-ZW" sz="2800" dirty="0">
                <a:latin typeface="Arial Black" panose="020B0A04020102020204" pitchFamily="34" charset="0"/>
              </a:rPr>
              <a:t>p</a:t>
            </a:r>
            <a:r>
              <a:rPr lang="en-ZW" sz="2800" dirty="0" smtClean="0">
                <a:latin typeface="Arial Black" panose="020B0A04020102020204" pitchFamily="34" charset="0"/>
              </a:rPr>
              <a:t>rotective measures to protect </a:t>
            </a:r>
            <a:r>
              <a:rPr lang="en-ZW" sz="2800" dirty="0">
                <a:latin typeface="Arial Black" panose="020B0A04020102020204" pitchFamily="34" charset="0"/>
              </a:rPr>
              <a:t>minors and vulnerable </a:t>
            </a:r>
            <a:r>
              <a:rPr lang="en-ZW" sz="2800" dirty="0" smtClean="0">
                <a:latin typeface="Arial Black" panose="020B0A04020102020204" pitchFamily="34" charset="0"/>
              </a:rPr>
              <a:t>adults against </a:t>
            </a:r>
            <a:r>
              <a:rPr lang="en-ZW" sz="2800" dirty="0">
                <a:latin typeface="Arial Black" panose="020B0A04020102020204" pitchFamily="34" charset="0"/>
              </a:rPr>
              <a:t>the sexual </a:t>
            </a:r>
            <a:r>
              <a:rPr lang="en-ZW" sz="2800" dirty="0" smtClean="0">
                <a:latin typeface="Arial Black" panose="020B0A04020102020204" pitchFamily="34" charset="0"/>
              </a:rPr>
              <a:t>abuse?</a:t>
            </a:r>
            <a:endParaRPr lang="en-ZW" sz="2800" dirty="0">
              <a:latin typeface="Arial Black" panose="020B0A04020102020204" pitchFamily="34" charset="0"/>
            </a:endParaRPr>
          </a:p>
        </p:txBody>
      </p:sp>
      <p:sp>
        <p:nvSpPr>
          <p:cNvPr id="3" name="Content Placeholder 2"/>
          <p:cNvSpPr>
            <a:spLocks noGrp="1"/>
          </p:cNvSpPr>
          <p:nvPr>
            <p:ph idx="1"/>
          </p:nvPr>
        </p:nvSpPr>
        <p:spPr>
          <a:xfrm>
            <a:off x="98854" y="1037968"/>
            <a:ext cx="12093146" cy="5820032"/>
          </a:xfrm>
        </p:spPr>
        <p:style>
          <a:lnRef idx="2">
            <a:schemeClr val="accent2"/>
          </a:lnRef>
          <a:fillRef idx="1">
            <a:schemeClr val="lt1"/>
          </a:fillRef>
          <a:effectRef idx="0">
            <a:schemeClr val="accent2"/>
          </a:effectRef>
          <a:fontRef idx="minor">
            <a:schemeClr val="dk1"/>
          </a:fontRef>
        </p:style>
        <p:txBody>
          <a:bodyPr>
            <a:normAutofit/>
          </a:bodyPr>
          <a:lstStyle/>
          <a:p>
            <a:r>
              <a:rPr lang="en-ZW" sz="2400" dirty="0" smtClean="0">
                <a:solidFill>
                  <a:schemeClr val="accent2">
                    <a:lumMod val="50000"/>
                  </a:schemeClr>
                </a:solidFill>
                <a:latin typeface="Arial Black" panose="020B0A04020102020204" pitchFamily="34" charset="0"/>
              </a:rPr>
              <a:t>Risk assessment should be done at every institution or religious house to find out if the set up of the institution can increase the risk which can lead to actual sexual abuse.</a:t>
            </a:r>
          </a:p>
          <a:p>
            <a:r>
              <a:rPr lang="en-ZW" sz="2400" dirty="0" smtClean="0">
                <a:latin typeface="Arial Black" panose="020B0A04020102020204" pitchFamily="34" charset="0"/>
              </a:rPr>
              <a:t>Risks can be classifies in the following categories:</a:t>
            </a:r>
          </a:p>
          <a:p>
            <a:pPr marL="0" indent="0">
              <a:buNone/>
            </a:pPr>
            <a:endParaRPr lang="en-ZW" sz="2400" dirty="0">
              <a:latin typeface="Arial Black" panose="020B0A04020102020204" pitchFamily="34" charset="0"/>
            </a:endParaRPr>
          </a:p>
          <a:p>
            <a:r>
              <a:rPr lang="en-ZW" sz="2400" dirty="0" smtClean="0">
                <a:latin typeface="Arial Black" panose="020B0A04020102020204" pitchFamily="34" charset="0"/>
              </a:rPr>
              <a:t>This means that attention should be given</a:t>
            </a:r>
          </a:p>
          <a:p>
            <a:pPr marL="0" indent="0">
              <a:buNone/>
            </a:pPr>
            <a:r>
              <a:rPr lang="en-ZW" sz="2400" dirty="0" smtClean="0">
                <a:latin typeface="Arial Black" panose="020B0A04020102020204" pitchFamily="34" charset="0"/>
              </a:rPr>
              <a:t>To all these classes of risks in order to avoid </a:t>
            </a:r>
          </a:p>
          <a:p>
            <a:pPr marL="0" indent="0">
              <a:buNone/>
            </a:pPr>
            <a:r>
              <a:rPr lang="en-ZW" sz="2400" dirty="0" smtClean="0">
                <a:latin typeface="Arial Black" panose="020B0A04020102020204" pitchFamily="34" charset="0"/>
              </a:rPr>
              <a:t>an abuse to happen,</a:t>
            </a:r>
          </a:p>
          <a:p>
            <a:r>
              <a:rPr lang="en-ZW" sz="2400" dirty="0" smtClean="0">
                <a:solidFill>
                  <a:srgbClr val="00B050"/>
                </a:solidFill>
                <a:latin typeface="Arial Black" panose="020B0A04020102020204" pitchFamily="34" charset="0"/>
              </a:rPr>
              <a:t>Once </a:t>
            </a:r>
            <a:r>
              <a:rPr lang="en-ZW" sz="2400" dirty="0" smtClean="0">
                <a:solidFill>
                  <a:srgbClr val="00B050"/>
                </a:solidFill>
                <a:latin typeface="Arial Black" panose="020B0A04020102020204" pitchFamily="34" charset="0"/>
              </a:rPr>
              <a:t>this is done then protective factors can now</a:t>
            </a:r>
          </a:p>
          <a:p>
            <a:pPr marL="0" indent="0">
              <a:buNone/>
            </a:pPr>
            <a:r>
              <a:rPr lang="en-ZW" sz="2400" dirty="0" smtClean="0">
                <a:solidFill>
                  <a:srgbClr val="00B050"/>
                </a:solidFill>
                <a:latin typeface="Arial Black" panose="020B0A04020102020204" pitchFamily="34" charset="0"/>
              </a:rPr>
              <a:t>be put in place according to the risks assessed.</a:t>
            </a:r>
          </a:p>
          <a:p>
            <a:r>
              <a:rPr lang="en-ZW" sz="2400" dirty="0" smtClean="0">
                <a:latin typeface="Arial Black" panose="020B0A04020102020204" pitchFamily="34" charset="0"/>
              </a:rPr>
              <a:t>This process ensures a long term protective measures.</a:t>
            </a:r>
          </a:p>
        </p:txBody>
      </p:sp>
      <p:pic>
        <p:nvPicPr>
          <p:cNvPr id="1026" name="Picture 2" descr="869 Low medium high risk Images, Stock Photos &amp; Vectors | Shutter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719" y="2421323"/>
            <a:ext cx="3037680" cy="2156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603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1999" cy="741405"/>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ZW" b="1" dirty="0" smtClean="0"/>
              <a:t>What </a:t>
            </a:r>
            <a:r>
              <a:rPr lang="en-ZW" b="1" dirty="0"/>
              <a:t>are protective factors? </a:t>
            </a:r>
            <a:r>
              <a:rPr lang="en-ZW" dirty="0"/>
              <a:t/>
            </a:r>
            <a:br>
              <a:rPr lang="en-ZW" dirty="0"/>
            </a:br>
            <a:endParaRPr lang="en-ZW" dirty="0"/>
          </a:p>
        </p:txBody>
      </p:sp>
      <p:sp>
        <p:nvSpPr>
          <p:cNvPr id="3" name="Content Placeholder 2"/>
          <p:cNvSpPr>
            <a:spLocks noGrp="1"/>
          </p:cNvSpPr>
          <p:nvPr>
            <p:ph idx="1"/>
          </p:nvPr>
        </p:nvSpPr>
        <p:spPr>
          <a:xfrm>
            <a:off x="1" y="741405"/>
            <a:ext cx="5795318" cy="6116595"/>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0" indent="0">
              <a:buNone/>
            </a:pPr>
            <a:endParaRPr lang="en-ZW" sz="2000" dirty="0">
              <a:latin typeface="Arial Black" panose="020B0A04020102020204" pitchFamily="34" charset="0"/>
            </a:endParaRPr>
          </a:p>
          <a:p>
            <a:r>
              <a:rPr lang="en-US" sz="2000" dirty="0">
                <a:latin typeface="Arial Black" panose="020B0A04020102020204" pitchFamily="34" charset="0"/>
              </a:rPr>
              <a:t>Protective factors are </a:t>
            </a:r>
            <a:r>
              <a:rPr lang="en-US" sz="2000" b="1" dirty="0">
                <a:latin typeface="Arial Black" panose="020B0A04020102020204" pitchFamily="34" charset="0"/>
              </a:rPr>
              <a:t>characteristics </a:t>
            </a:r>
            <a:r>
              <a:rPr lang="en-US" sz="2000" dirty="0">
                <a:latin typeface="Arial Black" panose="020B0A04020102020204" pitchFamily="34" charset="0"/>
              </a:rPr>
              <a:t>which are associated with a healthy development in spite of adverse events and aversive conditions. Depending on </a:t>
            </a:r>
          </a:p>
          <a:p>
            <a:r>
              <a:rPr lang="en-ZW" sz="2000" b="1" dirty="0" smtClean="0">
                <a:latin typeface="Arial Black" panose="020B0A04020102020204" pitchFamily="34" charset="0"/>
              </a:rPr>
              <a:t>time </a:t>
            </a:r>
            <a:endParaRPr lang="en-ZW" sz="2000" dirty="0">
              <a:latin typeface="Arial Black" panose="020B0A04020102020204" pitchFamily="34" charset="0"/>
            </a:endParaRPr>
          </a:p>
          <a:p>
            <a:r>
              <a:rPr lang="en-ZW" sz="2000" b="1" dirty="0" smtClean="0">
                <a:latin typeface="Arial Black" panose="020B0A04020102020204" pitchFamily="34" charset="0"/>
              </a:rPr>
              <a:t>persons </a:t>
            </a:r>
            <a:endParaRPr lang="en-ZW" sz="2000" dirty="0">
              <a:latin typeface="Arial Black" panose="020B0A04020102020204" pitchFamily="34" charset="0"/>
            </a:endParaRPr>
          </a:p>
          <a:p>
            <a:r>
              <a:rPr lang="en-ZW" sz="2000" b="1" dirty="0" smtClean="0">
                <a:latin typeface="Arial Black" panose="020B0A04020102020204" pitchFamily="34" charset="0"/>
              </a:rPr>
              <a:t>situation </a:t>
            </a:r>
            <a:endParaRPr lang="en-ZW" sz="2000" dirty="0">
              <a:latin typeface="Arial Black" panose="020B0A04020102020204" pitchFamily="34" charset="0"/>
            </a:endParaRPr>
          </a:p>
          <a:p>
            <a:r>
              <a:rPr lang="en-ZW" sz="2000" b="1" dirty="0" smtClean="0">
                <a:latin typeface="Arial Black" panose="020B0A04020102020204" pitchFamily="34" charset="0"/>
              </a:rPr>
              <a:t>resources </a:t>
            </a:r>
            <a:endParaRPr lang="en-ZW" sz="2000" dirty="0">
              <a:latin typeface="Arial Black" panose="020B0A04020102020204" pitchFamily="34" charset="0"/>
            </a:endParaRPr>
          </a:p>
          <a:p>
            <a:r>
              <a:rPr lang="en-US" sz="2000" dirty="0" smtClean="0">
                <a:latin typeface="Arial Black" panose="020B0A04020102020204" pitchFamily="34" charset="0"/>
              </a:rPr>
              <a:t>Protective </a:t>
            </a:r>
            <a:r>
              <a:rPr lang="en-US" sz="2000" dirty="0">
                <a:latin typeface="Arial Black" panose="020B0A04020102020204" pitchFamily="34" charset="0"/>
              </a:rPr>
              <a:t>factors are attributes or conditions that can occur at individual, family, community or wider societal level. </a:t>
            </a:r>
          </a:p>
          <a:p>
            <a:r>
              <a:rPr lang="en-ZW" sz="2000" dirty="0" smtClean="0">
                <a:latin typeface="Arial Black" panose="020B0A04020102020204" pitchFamily="34" charset="0"/>
              </a:rPr>
              <a:t>Protective </a:t>
            </a:r>
            <a:r>
              <a:rPr lang="en-ZW" sz="2000" dirty="0">
                <a:latin typeface="Arial Black" panose="020B0A04020102020204" pitchFamily="34" charset="0"/>
              </a:rPr>
              <a:t>factors </a:t>
            </a:r>
          </a:p>
          <a:p>
            <a:r>
              <a:rPr lang="en-US" sz="2000" b="1" dirty="0" smtClean="0">
                <a:latin typeface="Arial Black" panose="020B0A04020102020204" pitchFamily="34" charset="0"/>
              </a:rPr>
              <a:t>moderate </a:t>
            </a:r>
            <a:r>
              <a:rPr lang="en-US" sz="2000" b="1" dirty="0">
                <a:latin typeface="Arial Black" panose="020B0A04020102020204" pitchFamily="34" charset="0"/>
              </a:rPr>
              <a:t>risk or adversity and </a:t>
            </a:r>
            <a:endParaRPr lang="en-US" sz="2000" dirty="0">
              <a:latin typeface="Arial Black" panose="020B0A04020102020204" pitchFamily="34" charset="0"/>
            </a:endParaRPr>
          </a:p>
          <a:p>
            <a:r>
              <a:rPr lang="en-ZW" sz="2000" b="1" dirty="0" smtClean="0">
                <a:latin typeface="Arial Black" panose="020B0A04020102020204" pitchFamily="34" charset="0"/>
              </a:rPr>
              <a:t>promote </a:t>
            </a:r>
            <a:r>
              <a:rPr lang="en-ZW" sz="2000" b="1" dirty="0">
                <a:latin typeface="Arial Black" panose="020B0A04020102020204" pitchFamily="34" charset="0"/>
              </a:rPr>
              <a:t>healthy development and </a:t>
            </a:r>
            <a:endParaRPr lang="en-ZW" sz="2000" dirty="0">
              <a:latin typeface="Arial Black" panose="020B0A04020102020204" pitchFamily="34" charset="0"/>
            </a:endParaRPr>
          </a:p>
          <a:p>
            <a:r>
              <a:rPr lang="en-ZW" sz="2000" b="1" dirty="0" smtClean="0">
                <a:latin typeface="Arial Black" panose="020B0A04020102020204" pitchFamily="34" charset="0"/>
              </a:rPr>
              <a:t>Child and family </a:t>
            </a:r>
            <a:r>
              <a:rPr lang="en-ZW" sz="2000" b="1" dirty="0">
                <a:latin typeface="Arial Black" panose="020B0A04020102020204" pitchFamily="34" charset="0"/>
              </a:rPr>
              <a:t>wellbeing </a:t>
            </a:r>
            <a:endParaRPr lang="en-ZW" sz="2000" dirty="0">
              <a:latin typeface="Arial Black" panose="020B0A04020102020204" pitchFamily="34" charset="0"/>
            </a:endParaRPr>
          </a:p>
        </p:txBody>
      </p:sp>
      <p:pic>
        <p:nvPicPr>
          <p:cNvPr id="5" name="Picture 4" descr="LA County Dept. of Children and Family Services on Twitter: &quot;We can prevent  child abuse BEFORE it ever starts through #PROTECTIVEFACTORS. The latter  create supportive communities in which strong families may nurtur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5319" y="741405"/>
            <a:ext cx="6396681" cy="6116595"/>
          </a:xfrm>
          <a:prstGeom prst="rect">
            <a:avLst/>
          </a:prstGeom>
          <a:noFill/>
          <a:ln>
            <a:noFill/>
          </a:ln>
        </p:spPr>
      </p:pic>
    </p:spTree>
    <p:extLst>
      <p:ext uri="{BB962C8B-B14F-4D97-AF65-F5344CB8AC3E}">
        <p14:creationId xmlns:p14="http://schemas.microsoft.com/office/powerpoint/2010/main" val="1321661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W"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708" y="0"/>
            <a:ext cx="11994291" cy="6858000"/>
          </a:xfrm>
        </p:spPr>
      </p:pic>
    </p:spTree>
    <p:extLst>
      <p:ext uri="{BB962C8B-B14F-4D97-AF65-F5344CB8AC3E}">
        <p14:creationId xmlns:p14="http://schemas.microsoft.com/office/powerpoint/2010/main" val="2301853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10065"/>
            <a:ext cx="8911687" cy="1062681"/>
          </a:xfrm>
        </p:spPr>
        <p:txBody>
          <a:bodyPr/>
          <a:lstStyle/>
          <a:p>
            <a:pPr algn="ctr"/>
            <a:r>
              <a:rPr lang="en-ZW" dirty="0" smtClean="0">
                <a:latin typeface="Arial Black" panose="020B0A04020102020204" pitchFamily="34" charset="0"/>
              </a:rPr>
              <a:t>Protective Factors</a:t>
            </a:r>
            <a:endParaRPr lang="en-ZW" dirty="0">
              <a:latin typeface="Arial Black" panose="020B0A040201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64476" y="939114"/>
            <a:ext cx="6993924" cy="5745891"/>
          </a:xfrm>
        </p:spPr>
      </p:pic>
      <p:sp>
        <p:nvSpPr>
          <p:cNvPr id="8" name="TextBox 7"/>
          <p:cNvSpPr txBox="1"/>
          <p:nvPr/>
        </p:nvSpPr>
        <p:spPr>
          <a:xfrm>
            <a:off x="7587049" y="5313405"/>
            <a:ext cx="2063578" cy="954107"/>
          </a:xfrm>
          <a:prstGeom prst="rect">
            <a:avLst/>
          </a:prstGeom>
          <a:noFill/>
        </p:spPr>
        <p:txBody>
          <a:bodyPr wrap="square" rtlCol="0">
            <a:spAutoFit/>
          </a:bodyPr>
          <a:lstStyle/>
          <a:p>
            <a:pPr algn="ctr"/>
            <a:r>
              <a:rPr lang="en-US" sz="2800" dirty="0">
                <a:latin typeface="Arial Black" panose="020B0A04020102020204" pitchFamily="34" charset="0"/>
              </a:rPr>
              <a:t>creativity</a:t>
            </a:r>
            <a:endParaRPr lang="en-ZW" sz="2800" dirty="0">
              <a:latin typeface="Arial Black" panose="020B0A04020102020204" pitchFamily="34" charset="0"/>
            </a:endParaRPr>
          </a:p>
          <a:p>
            <a:endParaRPr lang="en-ZW" sz="2800" dirty="0">
              <a:latin typeface="Arial Black" panose="020B0A04020102020204" pitchFamily="34" charset="0"/>
            </a:endParaRPr>
          </a:p>
        </p:txBody>
      </p:sp>
    </p:spTree>
    <p:extLst>
      <p:ext uri="{BB962C8B-B14F-4D97-AF65-F5344CB8AC3E}">
        <p14:creationId xmlns:p14="http://schemas.microsoft.com/office/powerpoint/2010/main" val="606185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0"/>
            <a:ext cx="8911687" cy="1285461"/>
          </a:xfrm>
        </p:spPr>
        <p:txBody>
          <a:bodyPr/>
          <a:lstStyle/>
          <a:p>
            <a:r>
              <a:rPr lang="en-ZW" dirty="0" smtClean="0">
                <a:solidFill>
                  <a:schemeClr val="accent2">
                    <a:lumMod val="50000"/>
                  </a:schemeClr>
                </a:solidFill>
                <a:latin typeface="Arial Black" panose="020B0A04020102020204" pitchFamily="34" charset="0"/>
              </a:rPr>
              <a:t>Protective Factors</a:t>
            </a:r>
            <a:endParaRPr lang="en-ZW" dirty="0">
              <a:solidFill>
                <a:schemeClr val="accent2">
                  <a:lumMod val="50000"/>
                </a:schemeClr>
              </a:solidFill>
              <a:latin typeface="Arial Black" panose="020B0A04020102020204" pitchFamily="34" charset="0"/>
            </a:endParaRPr>
          </a:p>
        </p:txBody>
      </p:sp>
      <p:sp>
        <p:nvSpPr>
          <p:cNvPr id="3" name="Content Placeholder 2"/>
          <p:cNvSpPr>
            <a:spLocks noGrp="1"/>
          </p:cNvSpPr>
          <p:nvPr>
            <p:ph idx="1"/>
          </p:nvPr>
        </p:nvSpPr>
        <p:spPr>
          <a:xfrm>
            <a:off x="132522" y="1444487"/>
            <a:ext cx="12059478" cy="5413513"/>
          </a:xfrm>
        </p:spPr>
        <p:style>
          <a:lnRef idx="2">
            <a:schemeClr val="accent2"/>
          </a:lnRef>
          <a:fillRef idx="1">
            <a:schemeClr val="lt1"/>
          </a:fillRef>
          <a:effectRef idx="0">
            <a:schemeClr val="accent2"/>
          </a:effectRef>
          <a:fontRef idx="minor">
            <a:schemeClr val="dk1"/>
          </a:fontRef>
        </p:style>
        <p:txBody>
          <a:bodyPr/>
          <a:lstStyle/>
          <a:p>
            <a:r>
              <a:rPr lang="en-ZW" sz="2800" dirty="0" smtClean="0">
                <a:latin typeface="Arial Black" panose="020B0A04020102020204" pitchFamily="34" charset="0"/>
              </a:rPr>
              <a:t>Necessary documents should be developed and put in place in order to prevent abuses of minors and vulnerable persons:</a:t>
            </a:r>
          </a:p>
          <a:p>
            <a:r>
              <a:rPr lang="en-ZW" sz="2800" dirty="0" smtClean="0">
                <a:latin typeface="Arial Black" panose="020B0A04020102020204" pitchFamily="34" charset="0"/>
              </a:rPr>
              <a:t>Policies and Standard Operating procedures.</a:t>
            </a:r>
          </a:p>
          <a:p>
            <a:r>
              <a:rPr lang="en-ZW" sz="2800" dirty="0" smtClean="0">
                <a:latin typeface="Arial Black" panose="020B0A04020102020204" pitchFamily="34" charset="0"/>
              </a:rPr>
              <a:t>Codes of conducts.</a:t>
            </a:r>
          </a:p>
          <a:p>
            <a:pPr marL="0" indent="0">
              <a:buNone/>
            </a:pPr>
            <a:endParaRPr lang="en-ZW" dirty="0" smtClean="0"/>
          </a:p>
          <a:p>
            <a:pPr marL="0" indent="0">
              <a:buNone/>
            </a:pPr>
            <a:endParaRPr lang="en-ZW" dirty="0"/>
          </a:p>
        </p:txBody>
      </p:sp>
    </p:spTree>
    <p:extLst>
      <p:ext uri="{BB962C8B-B14F-4D97-AF65-F5344CB8AC3E}">
        <p14:creationId xmlns:p14="http://schemas.microsoft.com/office/powerpoint/2010/main" val="1357441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0" cy="1905000"/>
          </a:xfrm>
        </p:spPr>
        <p:style>
          <a:lnRef idx="2">
            <a:schemeClr val="accent2"/>
          </a:lnRef>
          <a:fillRef idx="1">
            <a:schemeClr val="lt1"/>
          </a:fillRef>
          <a:effectRef idx="0">
            <a:schemeClr val="accent2"/>
          </a:effectRef>
          <a:fontRef idx="minor">
            <a:schemeClr val="dk1"/>
          </a:fontRef>
        </p:style>
        <p:txBody>
          <a:bodyPr>
            <a:normAutofit/>
          </a:bodyPr>
          <a:lstStyle/>
          <a:p>
            <a:pPr fontAlgn="base"/>
            <a:r>
              <a:rPr lang="en-US" sz="3200" dirty="0">
                <a:latin typeface="Arial Black" panose="020B0A04020102020204" pitchFamily="34" charset="0"/>
              </a:rPr>
              <a:t>Why </a:t>
            </a:r>
            <a:r>
              <a:rPr lang="en-US" sz="3200" dirty="0" smtClean="0">
                <a:latin typeface="Arial Black" panose="020B0A04020102020204" pitchFamily="34" charset="0"/>
              </a:rPr>
              <a:t>do we </a:t>
            </a:r>
            <a:r>
              <a:rPr lang="en-US" sz="3200" dirty="0">
                <a:latin typeface="Arial Black" panose="020B0A04020102020204" pitchFamily="34" charset="0"/>
              </a:rPr>
              <a:t>need </a:t>
            </a:r>
            <a:r>
              <a:rPr lang="en-US" sz="3200" dirty="0" smtClean="0">
                <a:latin typeface="Arial Black" panose="020B0A04020102020204" pitchFamily="34" charset="0"/>
              </a:rPr>
              <a:t> child safeguarding/protection policies in our institutions and in the church?</a:t>
            </a:r>
            <a:endParaRPr lang="en-US" sz="3200" dirty="0">
              <a:latin typeface="Arial Black" panose="020B0A04020102020204" pitchFamily="34" charset="0"/>
            </a:endParaRPr>
          </a:p>
        </p:txBody>
      </p:sp>
      <p:sp>
        <p:nvSpPr>
          <p:cNvPr id="3" name="Content Placeholder 2"/>
          <p:cNvSpPr>
            <a:spLocks noGrp="1"/>
          </p:cNvSpPr>
          <p:nvPr>
            <p:ph idx="1"/>
          </p:nvPr>
        </p:nvSpPr>
        <p:spPr>
          <a:xfrm>
            <a:off x="1" y="1905000"/>
            <a:ext cx="12191999" cy="4953000"/>
          </a:xfrm>
        </p:spPr>
        <p:style>
          <a:lnRef idx="2">
            <a:schemeClr val="accent2"/>
          </a:lnRef>
          <a:fillRef idx="1">
            <a:schemeClr val="lt1"/>
          </a:fillRef>
          <a:effectRef idx="0">
            <a:schemeClr val="accent2"/>
          </a:effectRef>
          <a:fontRef idx="minor">
            <a:schemeClr val="dk1"/>
          </a:fontRef>
        </p:style>
        <p:txBody>
          <a:bodyPr>
            <a:normAutofit/>
          </a:bodyPr>
          <a:lstStyle/>
          <a:p>
            <a:r>
              <a:rPr lang="en-US" sz="3200" dirty="0">
                <a:latin typeface="Arial Black" panose="020B0A04020102020204" pitchFamily="34" charset="0"/>
              </a:rPr>
              <a:t>Simply put, a child </a:t>
            </a:r>
            <a:r>
              <a:rPr lang="en-US" sz="3200" dirty="0" smtClean="0">
                <a:latin typeface="Arial Black" panose="020B0A04020102020204" pitchFamily="34" charset="0"/>
              </a:rPr>
              <a:t>safeguarding/ protection </a:t>
            </a:r>
            <a:r>
              <a:rPr lang="en-US" sz="3200" dirty="0">
                <a:latin typeface="Arial Black" panose="020B0A04020102020204" pitchFamily="34" charset="0"/>
              </a:rPr>
              <a:t>policy helps create a child-safe </a:t>
            </a:r>
            <a:r>
              <a:rPr lang="en-US" sz="3200" dirty="0" smtClean="0">
                <a:latin typeface="Arial Black" panose="020B0A04020102020204" pitchFamily="34" charset="0"/>
              </a:rPr>
              <a:t>environment in an institution/ church.</a:t>
            </a:r>
          </a:p>
          <a:p>
            <a:r>
              <a:rPr lang="en-US" sz="3200" dirty="0" smtClean="0">
                <a:latin typeface="Arial Black" panose="020B0A04020102020204" pitchFamily="34" charset="0"/>
              </a:rPr>
              <a:t> </a:t>
            </a:r>
            <a:r>
              <a:rPr lang="en-US" sz="3200" dirty="0">
                <a:latin typeface="Arial Black" panose="020B0A04020102020204" pitchFamily="34" charset="0"/>
              </a:rPr>
              <a:t>It is designed to </a:t>
            </a:r>
            <a:r>
              <a:rPr lang="en-US" sz="3200" dirty="0" smtClean="0">
                <a:latin typeface="Arial Black" panose="020B0A04020102020204" pitchFamily="34" charset="0"/>
              </a:rPr>
              <a:t>safeguard/ protect </a:t>
            </a:r>
            <a:r>
              <a:rPr lang="en-US" sz="3200" dirty="0">
                <a:latin typeface="Arial Black" panose="020B0A04020102020204" pitchFamily="34" charset="0"/>
              </a:rPr>
              <a:t>children </a:t>
            </a:r>
            <a:r>
              <a:rPr lang="en-US" sz="3200" dirty="0" smtClean="0">
                <a:latin typeface="Arial Black" panose="020B0A04020102020204" pitchFamily="34" charset="0"/>
              </a:rPr>
              <a:t>and vulnerable persons from </a:t>
            </a:r>
            <a:r>
              <a:rPr lang="en-US" sz="3200" dirty="0">
                <a:latin typeface="Arial Black" panose="020B0A04020102020204" pitchFamily="34" charset="0"/>
              </a:rPr>
              <a:t>abuse and exploitation by </a:t>
            </a:r>
            <a:r>
              <a:rPr lang="en-US" sz="3200" dirty="0" smtClean="0">
                <a:latin typeface="Arial Black" panose="020B0A04020102020204" pitchFamily="34" charset="0"/>
              </a:rPr>
              <a:t>staff and any member of the Church.</a:t>
            </a:r>
          </a:p>
          <a:p>
            <a:r>
              <a:rPr lang="en-US" sz="3200" dirty="0" smtClean="0">
                <a:latin typeface="Arial Black" panose="020B0A04020102020204" pitchFamily="34" charset="0"/>
              </a:rPr>
              <a:t>Child Safeguarding policy  provides </a:t>
            </a:r>
            <a:r>
              <a:rPr lang="en-US" sz="3200" dirty="0">
                <a:latin typeface="Arial Black" panose="020B0A04020102020204" pitchFamily="34" charset="0"/>
              </a:rPr>
              <a:t>guidance and </a:t>
            </a:r>
            <a:r>
              <a:rPr lang="en-US" sz="3200" dirty="0" smtClean="0">
                <a:latin typeface="Arial Black" panose="020B0A04020102020204" pitchFamily="34" charset="0"/>
              </a:rPr>
              <a:t>lay </a:t>
            </a:r>
            <a:r>
              <a:rPr lang="en-US" sz="3200" dirty="0">
                <a:latin typeface="Arial Black" panose="020B0A04020102020204" pitchFamily="34" charset="0"/>
              </a:rPr>
              <a:t>out a just process for handling </a:t>
            </a:r>
            <a:r>
              <a:rPr lang="en-US" sz="3200" dirty="0" smtClean="0">
                <a:latin typeface="Arial Black" panose="020B0A04020102020204" pitchFamily="34" charset="0"/>
              </a:rPr>
              <a:t>allegations. </a:t>
            </a:r>
            <a:r>
              <a:rPr lang="en-US" dirty="0"/>
              <a:t/>
            </a:r>
            <a:br>
              <a:rPr lang="en-US" dirty="0"/>
            </a:br>
            <a:endParaRPr lang="en-ZW" dirty="0"/>
          </a:p>
        </p:txBody>
      </p:sp>
    </p:spTree>
    <p:extLst>
      <p:ext uri="{BB962C8B-B14F-4D97-AF65-F5344CB8AC3E}">
        <p14:creationId xmlns:p14="http://schemas.microsoft.com/office/powerpoint/2010/main" val="83687984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545</TotalTime>
  <Words>680</Words>
  <Application>Microsoft Office PowerPoint</Application>
  <PresentationFormat>Custom</PresentationFormat>
  <Paragraphs>59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Wisp</vt:lpstr>
      <vt:lpstr>The protection against the sexual abuse of minors and vulnerable adults, and how to deal with processes of prevention.</vt:lpstr>
      <vt:lpstr>Protection against the sexual abuse of minors and vulnerable adults</vt:lpstr>
      <vt:lpstr>Risk assessment in Safeguarding minors and vulnerable adults from sexual abuse </vt:lpstr>
      <vt:lpstr>How to come up with protective measures to protect minors and vulnerable adults against the sexual abuse?</vt:lpstr>
      <vt:lpstr>What are protective factors?  </vt:lpstr>
      <vt:lpstr>PowerPoint Presentation</vt:lpstr>
      <vt:lpstr>Protective Factors</vt:lpstr>
      <vt:lpstr>Protective Factors</vt:lpstr>
      <vt:lpstr>Why do we need  child safeguarding/protection policies in our institutions and in the church?</vt:lpstr>
      <vt:lpstr>What is a child safeguarding/ protection policy (CPP) and why do we need it?</vt:lpstr>
      <vt:lpstr>PowerPoint Presentation</vt:lpstr>
      <vt:lpstr>PowerPoint Presentation</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protection against the sexual abuse of minors and vulnerable adults, and how to deal with processes, for example, prevention.</dc:title>
  <dc:creator>Child SafeGuarding</dc:creator>
  <cp:lastModifiedBy>gideon sidinga</cp:lastModifiedBy>
  <cp:revision>40</cp:revision>
  <dcterms:created xsi:type="dcterms:W3CDTF">2022-07-05T07:55:33Z</dcterms:created>
  <dcterms:modified xsi:type="dcterms:W3CDTF">2022-07-13T14:50:13Z</dcterms:modified>
</cp:coreProperties>
</file>